
<file path=[Content_Types].xml><?xml version="1.0" encoding="utf-8"?>
<Types xmlns="http://schemas.openxmlformats.org/package/2006/content-types">
  <Default Extension="rels" ContentType="application/vnd.openxmlformats-package.relationships+xml"/>
  <Default Extension="jpeg" ContentType="image/jpeg"/>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60.xml" ContentType="application/vnd.openxmlformats-officedocument.presentationml.slide+xml"/>
  <Override PartName="/ppt/slides/slide59.xml" ContentType="application/vnd.openxmlformats-officedocument.presentationml.slide+xml"/>
  <Override PartName="/ppt/slides/slide58.xml" ContentType="application/vnd.openxmlformats-officedocument.presentationml.slide+xml"/>
  <Override PartName="/ppt/slides/slide57.xml" ContentType="application/vnd.openxmlformats-officedocument.presentationml.slide+xml"/>
  <Override PartName="/ppt/slides/slide56.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80" r:id="rId1"/>
  </p:sldMasterIdLst>
  <p:sldIdLst>
    <p:sldId id="256" r:id="rId2"/>
    <p:sldId id="257" r:id="rId3"/>
    <p:sldId id="258" r:id="rId4"/>
    <p:sldId id="31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0"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18" autoAdjust="0"/>
  </p:normalViewPr>
  <p:slideViewPr>
    <p:cSldViewPr>
      <p:cViewPr varScale="1">
        <p:scale>
          <a:sx n="70" d="100"/>
          <a:sy n="70" d="100"/>
        </p:scale>
        <p:origin x="-1386" y="-108"/>
      </p:cViewPr>
      <p:guideLst>
        <p:guide orient="horz" pos="2160"/>
        <p:guide pos="2880"/>
      </p:guideLst>
    </p:cSldViewPr>
  </p:slideViewPr>
  <p:outlineViewPr>
    <p:cViewPr>
      <p:scale>
        <a:sx n="33" d="100"/>
        <a:sy n="33" d="100"/>
      </p:scale>
      <p:origin x="0" y="168"/>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customXml" Target="../customXml/item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B1F7CE-EBC9-4534-8EEA-FB72C9CCC50D}" type="datetimeFigureOut">
              <a:rPr lang="en-US" smtClean="0"/>
              <a:pPr/>
              <a:t>12/18/2015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5FA53-96B3-4504-936A-F0A0CCC88AC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B1F7CE-EBC9-4534-8EEA-FB72C9CCC50D}" type="datetimeFigureOut">
              <a:rPr lang="en-US" smtClean="0"/>
              <a:pPr/>
              <a:t>12/18/2015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5FA53-96B3-4504-936A-F0A0CCC88A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B1F7CE-EBC9-4534-8EEA-FB72C9CCC50D}" type="datetimeFigureOut">
              <a:rPr lang="en-US" smtClean="0"/>
              <a:pPr/>
              <a:t>12/18/2015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5FA53-96B3-4504-936A-F0A0CCC88AC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B1F7CE-EBC9-4534-8EEA-FB72C9CCC50D}" type="datetimeFigureOut">
              <a:rPr lang="en-US" smtClean="0"/>
              <a:pPr/>
              <a:t>12/18/2015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5FA53-96B3-4504-936A-F0A0CCC88AC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B1F7CE-EBC9-4534-8EEA-FB72C9CCC50D}" type="datetimeFigureOut">
              <a:rPr lang="en-US" smtClean="0"/>
              <a:pPr/>
              <a:t>12/18/2015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5FA53-96B3-4504-936A-F0A0CCC88AC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B1F7CE-EBC9-4534-8EEA-FB72C9CCC50D}" type="datetimeFigureOut">
              <a:rPr lang="en-US" smtClean="0"/>
              <a:pPr/>
              <a:t>12/18/2015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15FA53-96B3-4504-936A-F0A0CCC88AC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B1F7CE-EBC9-4534-8EEA-FB72C9CCC50D}" type="datetimeFigureOut">
              <a:rPr lang="en-US" smtClean="0"/>
              <a:pPr/>
              <a:t>12/18/2015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15FA53-96B3-4504-936A-F0A0CCC88AC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B1F7CE-EBC9-4534-8EEA-FB72C9CCC50D}" type="datetimeFigureOut">
              <a:rPr lang="en-US" smtClean="0"/>
              <a:pPr/>
              <a:t>12/18/2015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15FA53-96B3-4504-936A-F0A0CCC88A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B1F7CE-EBC9-4534-8EEA-FB72C9CCC50D}" type="datetimeFigureOut">
              <a:rPr lang="en-US" smtClean="0"/>
              <a:pPr/>
              <a:t>12/18/2015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15FA53-96B3-4504-936A-F0A0CCC88A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B1F7CE-EBC9-4534-8EEA-FB72C9CCC50D}" type="datetimeFigureOut">
              <a:rPr lang="en-US" smtClean="0"/>
              <a:pPr/>
              <a:t>12/18/2015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15FA53-96B3-4504-936A-F0A0CCC88AC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B1F7CE-EBC9-4534-8EEA-FB72C9CCC50D}" type="datetimeFigureOut">
              <a:rPr lang="en-US" smtClean="0"/>
              <a:pPr/>
              <a:t>12/18/2015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15FA53-96B3-4504-936A-F0A0CCC88AC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B1F7CE-EBC9-4534-8EEA-FB72C9CCC50D}" type="datetimeFigureOut">
              <a:rPr lang="en-US" smtClean="0"/>
              <a:pPr/>
              <a:t>12/18/2015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15FA53-96B3-4504-936A-F0A0CCC88AC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8458200" cy="5867399"/>
          </a:xfrm>
        </p:spPr>
        <p:txBody>
          <a:bodyPr>
            <a:normAutofit/>
          </a:bodyPr>
          <a:lstStyle/>
          <a:p>
            <a:pPr lvl="0" algn="l"/>
            <a:r>
              <a:rPr lang="en-US" sz="2800" b="1" i="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Câu</a:t>
            </a:r>
            <a:r>
              <a:rPr lang="en-US" sz="2800" b="1" dirty="0" smtClean="0">
                <a:latin typeface="Times New Roman" pitchFamily="18" charset="0"/>
                <a:cs typeface="Times New Roman" pitchFamily="18" charset="0"/>
              </a:rPr>
              <a:t> 1:</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Tại</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khoản</a:t>
            </a:r>
            <a:r>
              <a:rPr lang="en-US" sz="2800" dirty="0">
                <a:latin typeface="Times New Roman" pitchFamily="18" charset="0"/>
                <a:cs typeface="Times New Roman" pitchFamily="18" charset="0"/>
              </a:rPr>
              <a:t> 2, </a:t>
            </a:r>
            <a:r>
              <a:rPr lang="en-US" sz="2800" dirty="0" err="1">
                <a:latin typeface="Times New Roman" pitchFamily="18" charset="0"/>
                <a:cs typeface="Times New Roman" pitchFamily="18" charset="0"/>
              </a:rPr>
              <a:t>khoản</a:t>
            </a:r>
            <a:r>
              <a:rPr lang="en-US" sz="2800" dirty="0">
                <a:latin typeface="Times New Roman" pitchFamily="18" charset="0"/>
                <a:cs typeface="Times New Roman" pitchFamily="18" charset="0"/>
              </a:rPr>
              <a:t> 3 </a:t>
            </a:r>
            <a:r>
              <a:rPr lang="en-US" sz="2800" dirty="0" err="1">
                <a:latin typeface="Times New Roman" pitchFamily="18" charset="0"/>
                <a:cs typeface="Times New Roman" pitchFamily="18" charset="0"/>
              </a:rPr>
              <a:t>Luật</a:t>
            </a:r>
            <a:r>
              <a:rPr lang="en-US" sz="2800" dirty="0">
                <a:latin typeface="Times New Roman" pitchFamily="18" charset="0"/>
                <a:cs typeface="Times New Roman" pitchFamily="18" charset="0"/>
              </a:rPr>
              <a:t> THADS 2014 </a:t>
            </a:r>
            <a:r>
              <a:rPr lang="en-US" sz="2800" dirty="0" err="1">
                <a:latin typeface="Times New Roman" pitchFamily="18" charset="0"/>
                <a:cs typeface="Times New Roman" pitchFamily="18" charset="0"/>
              </a:rPr>
              <a:t>người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phải</a:t>
            </a:r>
            <a:r>
              <a:rPr lang="en-US" sz="2800" dirty="0">
                <a:latin typeface="Times New Roman" pitchFamily="18" charset="0"/>
                <a:cs typeface="Times New Roman" pitchFamily="18" charset="0"/>
              </a:rPr>
              <a:t> THA </a:t>
            </a:r>
            <a:r>
              <a:rPr lang="en-US" sz="2800" dirty="0" err="1">
                <a:latin typeface="Times New Roman" pitchFamily="18" charset="0"/>
                <a:cs typeface="Times New Roman" pitchFamily="18" charset="0"/>
              </a:rPr>
              <a:t>phải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nộp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ít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nhất</a:t>
            </a:r>
            <a:r>
              <a:rPr lang="en-US" sz="2800" dirty="0">
                <a:latin typeface="Times New Roman" pitchFamily="18" charset="0"/>
                <a:cs typeface="Times New Roman" pitchFamily="18" charset="0"/>
              </a:rPr>
              <a:t> 1/50 </a:t>
            </a:r>
            <a:r>
              <a:rPr lang="en-US" sz="2800" dirty="0" err="1">
                <a:latin typeface="Times New Roman" pitchFamily="18" charset="0"/>
                <a:cs typeface="Times New Roman" pitchFamily="18" charset="0"/>
              </a:rPr>
              <a:t>khoản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nộp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sách</a:t>
            </a:r>
            <a:r>
              <a:rPr lang="en-US" sz="2800" dirty="0">
                <a:latin typeface="Times New Roman" pitchFamily="18" charset="0"/>
                <a:cs typeface="Times New Roman" pitchFamily="18" charset="0"/>
              </a:rPr>
              <a:t> NN </a:t>
            </a:r>
            <a:r>
              <a:rPr lang="en-US" sz="2800" dirty="0" err="1">
                <a:latin typeface="Times New Roman" pitchFamily="18" charset="0"/>
                <a:cs typeface="Times New Roman" pitchFamily="18" charset="0"/>
              </a:rPr>
              <a:t>mới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đủ</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điều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kiện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miễn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giảm</a:t>
            </a:r>
            <a:r>
              <a:rPr lang="en-US" sz="2800" dirty="0">
                <a:latin typeface="Times New Roman" pitchFamily="18" charset="0"/>
                <a:cs typeface="Times New Roman" pitchFamily="18" charset="0"/>
              </a:rPr>
              <a:t>. Theo </a:t>
            </a:r>
            <a:r>
              <a:rPr lang="en-US" sz="2800" dirty="0" err="1">
                <a:latin typeface="Times New Roman" pitchFamily="18" charset="0"/>
                <a:cs typeface="Times New Roman" pitchFamily="18" charset="0"/>
              </a:rPr>
              <a:t>khoản</a:t>
            </a:r>
            <a:r>
              <a:rPr lang="en-US" sz="2800" dirty="0">
                <a:latin typeface="Times New Roman" pitchFamily="18" charset="0"/>
                <a:cs typeface="Times New Roman" pitchFamily="18" charset="0"/>
              </a:rPr>
              <a:t> 2, </a:t>
            </a:r>
            <a:r>
              <a:rPr lang="en-US" sz="2800" dirty="0" err="1">
                <a:latin typeface="Times New Roman" pitchFamily="18" charset="0"/>
                <a:cs typeface="Times New Roman" pitchFamily="18" charset="0"/>
              </a:rPr>
              <a:t>khoản</a:t>
            </a:r>
            <a:r>
              <a:rPr lang="en-US" sz="2800" dirty="0">
                <a:latin typeface="Times New Roman" pitchFamily="18" charset="0"/>
                <a:cs typeface="Times New Roman" pitchFamily="18" charset="0"/>
              </a:rPr>
              <a:t> 3 </a:t>
            </a:r>
            <a:r>
              <a:rPr lang="en-US" sz="2800" dirty="0" err="1">
                <a:latin typeface="Times New Roman" pitchFamily="18" charset="0"/>
                <a:cs typeface="Times New Roman" pitchFamily="18" charset="0"/>
              </a:rPr>
              <a:t>Điều</a:t>
            </a:r>
            <a:r>
              <a:rPr lang="en-US" sz="2800" dirty="0">
                <a:latin typeface="Times New Roman" pitchFamily="18" charset="0"/>
                <a:cs typeface="Times New Roman" pitchFamily="18" charset="0"/>
              </a:rPr>
              <a:t> 61 </a:t>
            </a:r>
            <a:r>
              <a:rPr lang="en-US" sz="2800" dirty="0" err="1">
                <a:latin typeface="Times New Roman" pitchFamily="18" charset="0"/>
                <a:cs typeface="Times New Roman" pitchFamily="18" charset="0"/>
              </a:rPr>
              <a:t>Luật</a:t>
            </a:r>
            <a:r>
              <a:rPr lang="en-US" sz="2800" dirty="0">
                <a:latin typeface="Times New Roman" pitchFamily="18" charset="0"/>
                <a:cs typeface="Times New Roman" pitchFamily="18" charset="0"/>
              </a:rPr>
              <a:t> THADS </a:t>
            </a:r>
            <a:r>
              <a:rPr lang="en-US" sz="2800" dirty="0" err="1">
                <a:latin typeface="Times New Roman" pitchFamily="18" charset="0"/>
                <a:cs typeface="Times New Roman" pitchFamily="18" charset="0"/>
              </a:rPr>
              <a:t>sửa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đổi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bổ</a:t>
            </a:r>
            <a:r>
              <a:rPr lang="en-US" sz="2800" dirty="0">
                <a:latin typeface="Times New Roman" pitchFamily="18" charset="0"/>
                <a:cs typeface="Times New Roman" pitchFamily="18" charset="0"/>
              </a:rPr>
              <a:t> sung </a:t>
            </a:r>
            <a:r>
              <a:rPr lang="en-US" sz="2800" dirty="0" err="1">
                <a:latin typeface="Times New Roman" pitchFamily="18" charset="0"/>
                <a:cs typeface="Times New Roman" pitchFamily="18" charset="0"/>
              </a:rPr>
              <a:t>năm</a:t>
            </a:r>
            <a:r>
              <a:rPr lang="en-US" sz="2800" dirty="0">
                <a:latin typeface="Times New Roman" pitchFamily="18" charset="0"/>
                <a:cs typeface="Times New Roman" pitchFamily="18" charset="0"/>
              </a:rPr>
              <a:t> 2014. </a:t>
            </a:r>
            <a:r>
              <a:rPr lang="en-US" sz="2800" dirty="0" err="1">
                <a:latin typeface="Times New Roman" pitchFamily="18" charset="0"/>
                <a:cs typeface="Times New Roman" pitchFamily="18" charset="0"/>
              </a:rPr>
              <a:t>Thực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tế</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đối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tượng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hành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tài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sản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nơi</a:t>
            </a:r>
            <a:r>
              <a:rPr lang="en-US" sz="2800" dirty="0">
                <a:latin typeface="Times New Roman" pitchFamily="18" charset="0"/>
                <a:cs typeface="Times New Roman" pitchFamily="18" charset="0"/>
              </a:rPr>
              <a:t> ở, </a:t>
            </a:r>
            <a:r>
              <a:rPr lang="en-US" sz="2800" dirty="0" err="1">
                <a:latin typeface="Times New Roman" pitchFamily="18" charset="0"/>
                <a:cs typeface="Times New Roman" pitchFamily="18" charset="0"/>
              </a:rPr>
              <a:t>sống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lang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thang</a:t>
            </a:r>
            <a:r>
              <a:rPr lang="en-US" sz="2800" dirty="0">
                <a:latin typeface="Times New Roman" pitchFamily="18" charset="0"/>
                <a:cs typeface="Times New Roman" pitchFamily="18" charset="0"/>
              </a:rPr>
              <a:t>…</a:t>
            </a:r>
            <a:r>
              <a:rPr lang="en-US" sz="2800" dirty="0" err="1">
                <a:latin typeface="Times New Roman" pitchFamily="18" charset="0"/>
                <a:cs typeface="Times New Roman" pitchFamily="18" charset="0"/>
              </a:rPr>
              <a:t>không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đôn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đốc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 1/50 </a:t>
            </a:r>
            <a:r>
              <a:rPr lang="en-US" sz="2800" dirty="0" err="1">
                <a:latin typeface="Times New Roman" pitchFamily="18" charset="0"/>
                <a:cs typeface="Times New Roman" pitchFamily="18" charset="0"/>
              </a:rPr>
              <a:t>thì</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đủ</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điều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kiện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xét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miễn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giảm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dẫn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vụ</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việc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tồn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đọng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kéo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dài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Như</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vậy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tính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áp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dụng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khoản</a:t>
            </a:r>
            <a:r>
              <a:rPr lang="en-US" sz="2800" dirty="0">
                <a:latin typeface="Times New Roman" pitchFamily="18" charset="0"/>
                <a:cs typeface="Times New Roman" pitchFamily="18" charset="0"/>
              </a:rPr>
              <a:t> 2 </a:t>
            </a:r>
            <a:r>
              <a:rPr lang="en-US" sz="2800" dirty="0" err="1">
                <a:latin typeface="Times New Roman" pitchFamily="18" charset="0"/>
                <a:cs typeface="Times New Roman" pitchFamily="18" charset="0"/>
              </a:rPr>
              <a:t>Điều</a:t>
            </a:r>
            <a:r>
              <a:rPr lang="en-US" sz="2800" dirty="0">
                <a:latin typeface="Times New Roman" pitchFamily="18" charset="0"/>
                <a:cs typeface="Times New Roman" pitchFamily="18" charset="0"/>
              </a:rPr>
              <a:t> 61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trường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hợp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nêu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như</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thế</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nào</a:t>
            </a:r>
            <a:r>
              <a:rPr lang="en-US" sz="2800" dirty="0">
                <a:latin typeface="Times New Roman" pitchFamily="18" charset="0"/>
                <a:cs typeface="Times New Roman" pitchFamily="18" charset="0"/>
              </a:rPr>
              <a:t>.</a:t>
            </a:r>
            <a:br>
              <a:rPr lang="en-US" sz="2800"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1"/>
          <p:cNvSpPr>
            <a:spLocks noChangeArrowheads="1"/>
          </p:cNvSpPr>
          <p:nvPr/>
        </p:nvSpPr>
        <p:spPr bwMode="auto">
          <a:xfrm>
            <a:off x="381000" y="40371"/>
            <a:ext cx="83058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tabLst/>
            </a:pPr>
            <a:r>
              <a:rPr kumimoji="0" lang="en-US" sz="24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Câu</a:t>
            </a:r>
            <a:r>
              <a:rPr kumimoji="0" lang="en-US"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6:</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Điều</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103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Luật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THADS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sửa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đổi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bổ</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sung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quy</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định</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việc</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bảo</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vệ</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quyền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của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người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mua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được</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tài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sản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bán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đấu</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giá</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người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nhận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tài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sản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để</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đảm</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bảo</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nhưng</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khoản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chỉ</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quy</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định</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bảo</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đảm</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quyền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lợi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cho</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người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mua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được</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tài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sản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bán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đấu</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giá</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đã</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nộp</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đủ</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tiền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mua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tài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sản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Trường</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hợp</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người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nhận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tài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sản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để</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trừ</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tiền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đã</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đồng</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ý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nhận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theo</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đúng</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quy</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định</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của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pháp</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luật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hết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thời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hạn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30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ngày</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theo</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khoản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Điều</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104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mà</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người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phải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không</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nộp</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tiền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chuộc</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lại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tài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sản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người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nhận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tài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sản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đã</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thực</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hiện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đầy</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đủ</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nghĩa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vụ</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của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mình</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Chấp</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viên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đang</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xây</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dựng</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kế</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hoạch</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cưỡng</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chế</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giao</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tài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sản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cho</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người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nhận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theo</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quy</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định</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của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pháp</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luật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thì</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bản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bị</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kháng</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nghị</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Trong</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trường</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hợp</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này</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có</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cưỡng</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chế</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giao</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tài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sản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theo</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quy</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định</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tại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Điều</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103 hay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không</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Nếu</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không</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giao</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thì</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xử</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lý</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vụ</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việc</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tiếp</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theo</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như</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thế</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nào</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Người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nhận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tài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sản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khiếu</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nại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tố</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cáo</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thì</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có</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giải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quyết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hay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không</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Căn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cứ</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để</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giải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quyết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1"/>
          <p:cNvSpPr>
            <a:spLocks noChangeArrowheads="1"/>
          </p:cNvSpPr>
          <p:nvPr/>
        </p:nvSpPr>
        <p:spPr bwMode="auto">
          <a:xfrm>
            <a:off x="381000" y="-63092"/>
            <a:ext cx="84582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Trả</a:t>
            </a:r>
            <a:r>
              <a:rPr kumimoji="0" lang="en-US"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lời</a:t>
            </a:r>
            <a:r>
              <a:rPr kumimoji="0" lang="en-US"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nl-NL"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Về nguyên tắc, Theo quy định tại Điều 138; Điều 258 Bộ Luật dân sự và Điều 4 Nghị định số 17/2010/NĐ-CP ngày 04/3/2010 về bán đấu giá tài sản chỉ bảo vệ quyền lợi của người mua trúng đấu giá. Đồng thời, khoản 2 Điều 103 Luật Thi hành án dân sự cũng chỉ quy định: </a:t>
            </a:r>
            <a:r>
              <a:rPr kumimoji="0" lang="nl-NL"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Trường hợp người mua được tài sản bán đấu giá đã nộp đủ tiền mua tài sản bán đấu giá nhưng bản án, quyết định bị kháng nghị, sửa đổi hoặc bị hủy thì cơ quan thi hành án dân sự tiếp tục giao tài sản, kể cả thực hiện việc cưỡng chế thi hành án để giao tài sản cho người mua được tài sản bán đấu giá, trừ trường hợp kết quả bán đấu giá bị hủy theo quy định của pháp luật hoặc đương sự có thỏa thuận khác.</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nl-NL"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Như vậy, theo các quy định trên thì đối với trường hợp người được thi hành án nhận tài sản để trừ vào tiền được thi hành án thì trong trường hợp bản án bị kháng nghị cơ quan thi hành án không thực hiện việc cưỡng chế giao tài sản cho họ. Trường hợp họ có khiếu nại, tố cáo thì cơ quan thi hành án căn cứ vào các quy định pháp luật để giải quyết</a:t>
            </a:r>
            <a:endParaRPr kumimoji="0" lang="nl-NL" sz="2400" b="1" i="0" u="none" strike="noStrike" cap="none" normalizeH="0" baseline="0" dirty="0" smtClean="0">
              <a:ln>
                <a:noFill/>
              </a:ln>
              <a:solidFill>
                <a:srgbClr val="FF000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1"/>
          <p:cNvSpPr>
            <a:spLocks noChangeArrowheads="1"/>
          </p:cNvSpPr>
          <p:nvPr/>
        </p:nvSpPr>
        <p:spPr bwMode="auto">
          <a:xfrm>
            <a:off x="381000" y="465409"/>
            <a:ext cx="84582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tabLst/>
            </a:pPr>
            <a:r>
              <a:rPr kumimoji="0" lang="nl-NL" sz="28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Câu 7</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nl-NL"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Căn cứ vào khoản 2 Điều 104 Luật THADS thì sau lần giảm giá thứ hai trở đi...trường hợp người được thi hành án đồng ý nhận tài sản để trừ vào số tiền được thi hành án và số tiền được thi hành án nhỏ hơn số tiền phải thi hành án. </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nl-NL"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Do đó, người được THA không chịu thanh toán các khoản theo quy định tại khoản 5 Điều 115 của Luật sửa đổi, bổ sung Luật THADS. Vậy CHV phải xử lý như thế nào?</a:t>
            </a:r>
            <a:endParaRPr kumimoji="0" lang="nl-NL"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1"/>
          <p:cNvSpPr>
            <a:spLocks noChangeArrowheads="1"/>
          </p:cNvSpPr>
          <p:nvPr/>
        </p:nvSpPr>
        <p:spPr bwMode="auto">
          <a:xfrm>
            <a:off x="381000" y="215002"/>
            <a:ext cx="82296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nl-NL"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Trả lời</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nl-NL"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Theo quy định tại khoản 1, khoản 2, khoản 3 Điều 47 Luật Thi hành án dân sự thì số tiền thu được từ việc bán tài sản</a:t>
            </a:r>
            <a:r>
              <a:rPr kumimoji="0" lang="nl-NL"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sau khi trừ các chi phí thi hành án và khoản tiền quy định tại khoản 5 Điều 115 của Luật Thi hành án dân sự mới được thanh toán cho các nghĩa vụ của người phải thi hành án (kể cả trường hợp bán tài sản đang cầm cố thế chấp theo Điều 90 Luật THADS). Như vậy, khi người được thi hành án đồng ý nhận tài sản thì Chấp hành viên có trách nhiệm giải thích để người được thi hành án biết là người nhận tài sản phải nộp các khoản tiền chi phí thi hành án, khoản tiền quy định tại khoản 5 Điều 115 của Luật THADS (nếu có) và các khoản nghĩa vụ được ưu tiên thanh toán  trước nghĩa vụ của người được thi hành án (số tiền này được trừ vào giá trị tài sản người</a:t>
            </a:r>
            <a:r>
              <a:rPr kumimoji="0" lang="nl-NL" sz="24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được THA nhận</a:t>
            </a:r>
            <a:r>
              <a:rPr kumimoji="0" lang="nl-NL"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nl-NL"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Trường hợp người nhận tài sản không đồng ý nộp khoản tiền này thì cơ quan thi hành án tiếp tục tổ chức bán đấu giá tài sản theo quy định</a:t>
            </a:r>
            <a:r>
              <a:rPr kumimoji="0" lang="nl-NL"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nl-NL"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1"/>
          <p:cNvSpPr>
            <a:spLocks noChangeArrowheads="1"/>
          </p:cNvSpPr>
          <p:nvPr/>
        </p:nvSpPr>
        <p:spPr bwMode="auto">
          <a:xfrm>
            <a:off x="457200" y="983976"/>
            <a:ext cx="83820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71450" algn="just" defTabSz="914400" rtl="0" eaLnBrk="1" fontAlgn="base" latinLnBrk="0" hangingPunct="1">
              <a:lnSpc>
                <a:spcPct val="100000"/>
              </a:lnSpc>
              <a:spcBef>
                <a:spcPct val="0"/>
              </a:spcBef>
              <a:spcAft>
                <a:spcPct val="0"/>
              </a:spcAft>
              <a:buClrTx/>
              <a:buSzTx/>
              <a:buFontTx/>
              <a:buNone/>
              <a:tabLst>
                <a:tab pos="0" algn="l"/>
              </a:tabLst>
            </a:pPr>
            <a:r>
              <a:rPr kumimoji="0" lang="nl-NL" sz="28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Câu 8:</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71450" algn="just" defTabSz="914400" rtl="0" eaLnBrk="0" fontAlgn="base" latinLnBrk="0" hangingPunct="0">
              <a:lnSpc>
                <a:spcPct val="100000"/>
              </a:lnSpc>
              <a:spcBef>
                <a:spcPct val="0"/>
              </a:spcBef>
              <a:spcAft>
                <a:spcPct val="0"/>
              </a:spcAft>
              <a:buClrTx/>
              <a:buSzTx/>
              <a:buFontTx/>
              <a:buNone/>
              <a:tabLst>
                <a:tab pos="0" algn="l"/>
              </a:tabLst>
            </a:pPr>
            <a:r>
              <a:rPr kumimoji="0" lang="nl-NL"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Ông A mua tài sản bán đấu giá là ngôi nhà với giá 04 tỷ đồng. Trước khi nộp tiền ông A có viết đơn với nội dung: Nếu chậm giao nhà theo quy định thì tiền lãi ngân hàng từ tiền gửi số tiền mua nhà ông A phải được hưởng.</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71450" algn="just" defTabSz="914400" rtl="0" eaLnBrk="0" fontAlgn="base" latinLnBrk="0" hangingPunct="0">
              <a:lnSpc>
                <a:spcPct val="100000"/>
              </a:lnSpc>
              <a:spcBef>
                <a:spcPct val="0"/>
              </a:spcBef>
              <a:spcAft>
                <a:spcPct val="0"/>
              </a:spcAft>
              <a:buClrTx/>
              <a:buSzTx/>
              <a:buFontTx/>
              <a:buNone/>
              <a:tabLst>
                <a:tab pos="0" algn="l"/>
              </a:tabLst>
            </a:pPr>
            <a:r>
              <a:rPr kumimoji="0" lang="nl-NL"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Việc giao nhà chậm 02 tháng, tiền lãi phát sinh từ tiền gửi do ông A nộp có được chi trả cho ông A hay không?</a:t>
            </a:r>
            <a:endParaRPr kumimoji="0" lang="nl-NL"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1"/>
          <p:cNvSpPr>
            <a:spLocks noChangeArrowheads="1"/>
          </p:cNvSpPr>
          <p:nvPr/>
        </p:nvSpPr>
        <p:spPr bwMode="auto">
          <a:xfrm>
            <a:off x="304800" y="228868"/>
            <a:ext cx="8382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tab pos="0" algn="l"/>
              </a:tabLst>
            </a:pPr>
            <a:r>
              <a:rPr kumimoji="0" lang="nl-NL"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Trả lời</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0" algn="l"/>
              </a:tabLst>
            </a:pPr>
            <a:r>
              <a:rPr kumimoji="0" lang="nl-NL"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Khoản 4 Điều 27 Nghị định số 62/2015/NĐ-CP quy định: </a:t>
            </a:r>
            <a:r>
              <a:rPr kumimoji="0" lang="nl-NL"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nl-NL"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Cơ quan thi hành án dân sự thực hiện việc thanh toán tiền thi hành án theo quy định tại Điều 47 Luật Thi hành án dân sự trong thời hạn 10 ngày, kể từ ngày giao tài sản cho người mua được tài sản bán đấu giá.</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0" algn="l"/>
              </a:tabLst>
            </a:pPr>
            <a:r>
              <a:rPr kumimoji="0" lang="nl-NL"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Trong thời gian chưa giao được tài sản, cơ quan thi hành án dân sự làm thủ tục đứng tên gửi số tiền đó vào ngân hàng theo hình thức gửi tiền có kỳ hạn 01 tháng cho đến khi giao được tài sản, phần lãi tiền gửi được cộng vào số tiền gửi ban đầu để thi hành án; trường hợp không giao được tài sản thì phần lãi tiền gửi thuộc về người mua được tài sản bán đấu giá, trừ trường hợp có thỏa thuận hoặc pháp luật quy định khác.”</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0" algn="l"/>
              </a:tabLst>
            </a:pPr>
            <a:r>
              <a:rPr kumimoji="0" lang="nl-NL"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Như vậy, trong trường hợp cơ quan thi hành án dân sự đã giao được tài sản cho người mua được tài sản bán đấu giá thì số tiền lãi phát sinh do việc gửi tiết kiệm đối với khoản tiền người mua trúng giá nộp được cộng vào tiền thi hành án. Do đó, không có căn cứ để chi trả số</a:t>
            </a:r>
            <a:r>
              <a:rPr kumimoji="0" lang="nl-NL" sz="2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tiền lãi </a:t>
            </a:r>
            <a:r>
              <a:rPr kumimoji="0" lang="nl-NL"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cho người mua được tài sản. Mặt khác, trường hợp này chỉ có ý chí của </a:t>
            </a:r>
            <a:r>
              <a:rPr kumimoji="0" lang="nl-NL"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ông A thể hiện trong đơn với với nội dung là nếu chậm giao nhà theo quy định thì tiền lãi ngân hàng từ tiền gửi số tiền mua nhà thì ông A phải được hưởng chứ không có trong nội dung của hợp đồng mua bán tài sản. </a:t>
            </a:r>
            <a:r>
              <a:rPr kumimoji="0" lang="nl-NL"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Vì vậy, nếu ông A cho rằng việc chậm giao nhà tài sản mà gây thiết hại cho mình thì phải yêu cầu Tòa án xem xét giải quyết</a:t>
            </a:r>
            <a:r>
              <a:rPr kumimoji="0" lang="nl-NL"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nl-N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1"/>
          <p:cNvSpPr>
            <a:spLocks noChangeArrowheads="1"/>
          </p:cNvSpPr>
          <p:nvPr/>
        </p:nvSpPr>
        <p:spPr bwMode="auto">
          <a:xfrm>
            <a:off x="457200" y="1147987"/>
            <a:ext cx="8153400" cy="42165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nl-NL" sz="28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Câu 9:</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nl-NL"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Ông B phải trả bà C 100 triệu đồng. Ngày 01/12/2014, Chi cục A ra quyết định cưỡng chế kê biên tài sản đối với ông B (ngày kê biên là ngày 20/12/2014).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nl-NL"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Ngày 10/12/2014, Chi cục A nhận ủy thác của Chi cục D về khoản ông B phải trả cho E 50 triệu đồng (ngày E làm đơn yêu cầu thi hành án tại Chi cục D là cùng ngày 01/12/2014</a:t>
            </a:r>
            <a:r>
              <a:rPr kumimoji="0" lang="nl-NL"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nl-NL"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ngày ra quyết định cưỡng chế).</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nl-NL"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Vậy theo Điều 47 Luật THADS và Điều 24a Nghị định số 125 thì C và E có cùng hàng ưu tiên thanh toán không? Theo quy định mới thì xử lý ra sao?</a:t>
            </a:r>
            <a:endParaRPr kumimoji="0" lang="nl-NL"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1"/>
          <p:cNvSpPr>
            <a:spLocks noChangeArrowheads="1"/>
          </p:cNvSpPr>
          <p:nvPr/>
        </p:nvSpPr>
        <p:spPr bwMode="auto">
          <a:xfrm>
            <a:off x="304800" y="497250"/>
            <a:ext cx="85344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nl-NL"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Trả lời:</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nl-NL"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Theo quy định tại khoản 1, Điều 2 Luật sử đổi, bổ sung một số điều của Luật Thi hành án dân sự thì trong trường hợp cơ quan thi hành án đã thu tiền từ việc bán tài sản nhưng chưa thực hiện việc thanh toán cho người được thi hành án thì phải áp dụng các quy định tại Luật sửa đổi, bổ sung một</a:t>
            </a:r>
            <a:r>
              <a:rPr kumimoji="0" lang="nl-NL"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số điều của </a:t>
            </a:r>
            <a:r>
              <a:rPr kumimoji="0" lang="nl-NL"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Luật Thi hành án dân sự để thực hiện việc thanh toán tiền. Theo quy định tại điểm b khoản 2 Điều 47 Luật Thi hành án dân sự (Điều khoản này được sửa đổi, bổ sung) thì tất cả những người được thi hành án tính đến thời điểm có quyết định cưỡng chế đều được ưu tiên thanh toán không phụ thuộc vào việc họ có đơn yêu cầu thi hành án tại thời điểm cơ quan thi hành án ban hành quyết định cưỡng chế. </a:t>
            </a:r>
            <a:r>
              <a:rPr kumimoji="0" lang="nl-NL"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Do đó, trong trường hợp này nếu cơ quan thi hành án thực hiện việc thanh toán tiền thi hành án sau ngày 01/7/2015 thì cả ông C và E đều được ưu tiên thanh toán.</a:t>
            </a:r>
            <a:endParaRPr kumimoji="0" lang="nl-NL"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1"/>
          <p:cNvSpPr>
            <a:spLocks noChangeArrowheads="1"/>
          </p:cNvSpPr>
          <p:nvPr/>
        </p:nvSpPr>
        <p:spPr bwMode="auto">
          <a:xfrm>
            <a:off x="457200" y="229612"/>
            <a:ext cx="8382000" cy="60939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tab pos="0" algn="l"/>
              </a:tabLst>
            </a:pPr>
            <a:r>
              <a:rPr kumimoji="0" lang="nl-NL"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Câu 10:</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0" algn="l"/>
              </a:tabLst>
            </a:pPr>
            <a:r>
              <a:rPr kumimoji="0" lang="nl-NL"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Đương sự là</a:t>
            </a:r>
            <a:r>
              <a:rPr kumimoji="0" lang="nl-NL"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người </a:t>
            </a:r>
            <a:r>
              <a:rPr kumimoji="0" lang="nl-NL"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được thi hành án tự nguyện nộp tạm ứng chi phí cưỡng chế thi hành án được</a:t>
            </a:r>
            <a:r>
              <a:rPr kumimoji="0" lang="nl-NL"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nl-NL"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hay không?.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0" algn="l"/>
              </a:tabLst>
            </a:pPr>
            <a:r>
              <a:rPr kumimoji="0" lang="nl-NL" sz="2400" b="1" i="1"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Trả lời :</a:t>
            </a:r>
            <a:endParaRPr kumimoji="0" lang="en-US" sz="2400" b="1" i="1" u="sng"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0" algn="l"/>
              </a:tabLst>
            </a:pPr>
            <a:r>
              <a:rPr kumimoji="0" lang="nl-NL"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Điều 45 Nghị định số 62 quy định </a:t>
            </a:r>
            <a:r>
              <a:rPr kumimoji="0" lang="nl-NL"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về Tạm ứng, lập dự toán, chấp hành và quyết toán chi phí cưỡng chế thi hành án. Theo đó khoản điểm b khoản 1 quy định như sau: </a:t>
            </a:r>
            <a:r>
              <a:rPr kumimoji="0" lang="nl-NL"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Trên cơ sở dự trù chi phí cưỡng chế, kế hoạch cưỡng chế được phê duyệt, Chấp hành viên làm thủ tục tạm ứng kinh phí cho hoạt động cưỡng chế từ nguồn kinh phí được ngân sách nhà nước giao cho cơ quan thi hành án dân sự, trừ trường hợp đương sự tự nguyện nộp tạm ứng chi phí cưỡng chế.</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0" algn="l"/>
              </a:tabLst>
            </a:pPr>
            <a:r>
              <a:rPr kumimoji="0" lang="nl-NL"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Như vậy, trong trường hợp người được thi hành án tự nguyện nộp tạm ứng chi phi cưỡng chế thì cơ quan thi hành án được phép thu khoản tiền đó. Việc quản lý, sử dụng khoản tiền đó phải thực hiện theo đúng nguyên tắc tài chính đó là hạch toán vào sổ sách kế</a:t>
            </a:r>
            <a:r>
              <a:rPr kumimoji="0" lang="nl-NL" sz="24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toán </a:t>
            </a:r>
            <a:r>
              <a:rPr kumimoji="0" lang="nl-NL"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và thực hiện việc hoàn trả khi cơ quan thi hành án thu được tiền bán tài sản hoặc tiền chi phí cưỡng chế của người phải thi hành án.</a:t>
            </a:r>
            <a:endParaRPr kumimoji="0" lang="nl-NL"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1"/>
          <p:cNvSpPr>
            <a:spLocks noChangeArrowheads="1"/>
          </p:cNvSpPr>
          <p:nvPr/>
        </p:nvSpPr>
        <p:spPr bwMode="auto">
          <a:xfrm>
            <a:off x="228600" y="129214"/>
            <a:ext cx="86868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tab pos="0" algn="l"/>
              </a:tabLst>
            </a:pPr>
            <a:r>
              <a:rPr kumimoji="0" lang="en-US"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Câu</a:t>
            </a:r>
            <a:r>
              <a:rPr kumimoji="0" lang="en-US" sz="24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11:</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0" algn="l"/>
              </a:tabLst>
            </a:pPr>
            <a:r>
              <a:rPr kumimoji="0" lang="nl-NL"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Đương sự là bên nhận cầm cố, thế chấp không phải là người được thi hành án tự nguyện nộp án phí trước sau khi trừ các khoản mà họ được hưởng. Vậy đương sự tự nguyện nộp tiền nêu trên có trái quy định của pháp luật hay không?</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0" algn="l"/>
              </a:tabLst>
            </a:pPr>
            <a:r>
              <a:rPr kumimoji="0" lang="nl-NL" sz="2400" b="1" i="1"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Trả lời:</a:t>
            </a:r>
            <a:endParaRPr kumimoji="0" lang="en-US" sz="2400" b="1" i="1" u="sng"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0" algn="l"/>
              </a:tabLst>
            </a:pPr>
            <a:r>
              <a:rPr kumimoji="0" lang="nl-NL"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Theo quy định tại khoản 3 Điều 47 Luật Thi hành án dân sự thì</a:t>
            </a:r>
            <a:r>
              <a:rPr kumimoji="0" lang="nl-NL"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nl-NL"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Trường hợp xử lý tài sản cầm cố, thế chấp mà bên nhận cầm cố, thế chấp không phải là người được thi hành án thì người nhận cầm cố, thế chấp được ưu tiên thanh toán trước khi thanh toán các khoản theo quy định tại Điều này.” </a:t>
            </a:r>
            <a:r>
              <a:rPr kumimoji="0" lang="nl-NL"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Do đó, trong trường hợp người nhận cầm cố thế chấp </a:t>
            </a:r>
            <a:r>
              <a:rPr kumimoji="0" lang="nl-NL"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không phải là người được thi hành án tự nguyện đồng ý để trừ khoản tiền án phí trước khi cơ quan thi hành án thanh toán nghĩa vụ đối với tài sản cầm cố, thế chấp thì cơ quan thi hành án phải tiến hành lập biên bản về việc họ tự nguyện trừ số tiền án phí vào số tiền thu được từ việc bán tài sản cầm cố, thế chấp và thực hiện việc trừ tiền án phí trước khi thanh toán tiền cho họ.  </a:t>
            </a:r>
            <a:endParaRPr kumimoji="0" lang="nl-NL"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1"/>
          <p:cNvSpPr>
            <a:spLocks noChangeArrowheads="1"/>
          </p:cNvSpPr>
          <p:nvPr/>
        </p:nvSpPr>
        <p:spPr bwMode="auto">
          <a:xfrm>
            <a:off x="533400" y="1093193"/>
            <a:ext cx="81534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Trả</a:t>
            </a:r>
            <a:r>
              <a:rPr kumimoji="0" lang="en-US"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lời</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Theo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tại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khoản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Điều</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61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thì</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người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phải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đã</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được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một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phần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khoản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thu</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nộp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ngân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sách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nhà</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nước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được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xét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miễn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phần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nghĩa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vụ</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còn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lại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có</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đủ</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các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điều</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kiện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Như</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vậy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về</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nguyên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tắc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để</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được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xét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miễn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giảm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nghĩa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vụ</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đối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với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khoản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thu</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nộp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ngân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sách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nhà</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nước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thì</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người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phải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phải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được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một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phần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nghĩa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vụ</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đối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với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khoản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nộp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ngân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sách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hay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nói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một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cách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khác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là</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người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phải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chỉ</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được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xem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xét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miễn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giảm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khoản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thu</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nộp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ngân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sách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họ</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đã</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chấp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được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một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phần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nghĩa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vụ</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Vì</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vậy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trong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trường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hợp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người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phải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không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nộp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được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phần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nghĩa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vụ</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đối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với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khoản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nộp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ngân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sách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thì</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không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được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xem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xét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miễn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giảm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nghĩa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vụ</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1"/>
          <p:cNvSpPr>
            <a:spLocks noChangeArrowheads="1"/>
          </p:cNvSpPr>
          <p:nvPr/>
        </p:nvSpPr>
        <p:spPr bwMode="auto">
          <a:xfrm>
            <a:off x="381000" y="7047"/>
            <a:ext cx="83820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0" algn="l"/>
              </a:tabLst>
            </a:pPr>
            <a:r>
              <a:rPr kumimoji="0" lang="nl-NL"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Câu 12:</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0" algn="l"/>
              </a:tabLst>
            </a:pPr>
            <a:r>
              <a:rPr kumimoji="0" lang="nl-NL"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Đề nghị hướng dẫn cụ thể quy trình về việc người phải thi hành án tự nguyện giao tài sản để định giá bán mà không phải kê biên theo khoản 6 Điều 24 Nghị định số 62.</a:t>
            </a:r>
          </a:p>
          <a:p>
            <a:r>
              <a:rPr lang="nl-NL" sz="2400" b="1" i="1" dirty="0" smtClean="0">
                <a:latin typeface="Times New Roman" pitchFamily="18" charset="0"/>
                <a:cs typeface="Times New Roman" pitchFamily="18" charset="0"/>
              </a:rPr>
              <a:t>	</a:t>
            </a:r>
            <a:r>
              <a:rPr lang="nl-NL" sz="2400" b="1" i="1" u="sng" dirty="0" smtClean="0">
                <a:solidFill>
                  <a:srgbClr val="FF0000"/>
                </a:solidFill>
                <a:latin typeface="Times New Roman" pitchFamily="18" charset="0"/>
                <a:cs typeface="Times New Roman" pitchFamily="18" charset="0"/>
              </a:rPr>
              <a:t>Trả </a:t>
            </a:r>
            <a:r>
              <a:rPr lang="nl-NL" sz="2400" b="1" i="1" u="sng" dirty="0">
                <a:solidFill>
                  <a:srgbClr val="FF0000"/>
                </a:solidFill>
                <a:latin typeface="Times New Roman" pitchFamily="18" charset="0"/>
                <a:cs typeface="Times New Roman" pitchFamily="18" charset="0"/>
              </a:rPr>
              <a:t>lời:</a:t>
            </a:r>
            <a:endParaRPr lang="en-US" sz="2400" u="sng" dirty="0">
              <a:solidFill>
                <a:srgbClr val="FF0000"/>
              </a:solidFill>
              <a:latin typeface="Times New Roman" pitchFamily="18" charset="0"/>
              <a:cs typeface="Times New Roman" pitchFamily="18" charset="0"/>
            </a:endParaRPr>
          </a:p>
          <a:p>
            <a:r>
              <a:rPr lang="nl-NL" sz="2400" dirty="0" smtClean="0">
                <a:latin typeface="Times New Roman" pitchFamily="18" charset="0"/>
                <a:cs typeface="Times New Roman" pitchFamily="18" charset="0"/>
              </a:rPr>
              <a:t>	Khoản </a:t>
            </a:r>
            <a:r>
              <a:rPr lang="nl-NL" sz="2400" dirty="0">
                <a:latin typeface="Times New Roman" pitchFamily="18" charset="0"/>
                <a:cs typeface="Times New Roman" pitchFamily="18" charset="0"/>
              </a:rPr>
              <a:t>6, Điều 24 Nghị định số 62/2015/NĐ-CP quy định “</a:t>
            </a:r>
            <a:r>
              <a:rPr lang="nl-NL" sz="2400" i="1" dirty="0">
                <a:latin typeface="Times New Roman" pitchFamily="18" charset="0"/>
                <a:cs typeface="Times New Roman" pitchFamily="18" charset="0"/>
              </a:rPr>
              <a:t>Trường hợp người phải thi hành án tự nguyện giao tài sản theo quy định tại Điểm a Khoản 1 Điều 7a Luật Thi hành án dân sự để thi hành nghĩa vụ trả tiền thì Chấp hành viên lập biên bản về việc tự nguyện giao tài sản. Biên bản này là cơ sở để Chấp hành viên giao tài sản theo thỏa thuận hoặc tổ chức việc định giá, bán tài sản. Chi phí định giá, bán tài sản và các chi phí cần thiết khác theo quy định của pháp luật do người phải thi hành án chịu</a:t>
            </a:r>
            <a:r>
              <a:rPr lang="nl-NL" sz="2400"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Do </a:t>
            </a:r>
            <a:r>
              <a:rPr lang="en-US" sz="2400" b="1" dirty="0" err="1">
                <a:latin typeface="Times New Roman" pitchFamily="18" charset="0"/>
                <a:cs typeface="Times New Roman" pitchFamily="18" charset="0"/>
              </a:rPr>
              <a:t>đó</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trong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trường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hợp</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này</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Chấp</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hành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viên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không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phải</a:t>
            </a:r>
            <a:r>
              <a:rPr lang="en-US" sz="2400" b="1" dirty="0">
                <a:latin typeface="Times New Roman" pitchFamily="18" charset="0"/>
                <a:cs typeface="Times New Roman" pitchFamily="18" charset="0"/>
              </a:rPr>
              <a:t> ban </a:t>
            </a:r>
            <a:r>
              <a:rPr lang="en-US" sz="2400" b="1" dirty="0" err="1">
                <a:latin typeface="Times New Roman" pitchFamily="18" charset="0"/>
                <a:cs typeface="Times New Roman" pitchFamily="18" charset="0"/>
              </a:rPr>
              <a:t>hành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quyết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định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kê</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biên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mà</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tổ</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chức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việc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định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giá</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bán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đấu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giá</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theo</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quy</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định</a:t>
            </a:r>
            <a:r>
              <a:rPr lang="en-US" sz="2400" b="1" dirty="0">
                <a:latin typeface="Times New Roman" pitchFamily="18"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tab pos="0" algn="l"/>
              </a:tabLst>
            </a:pPr>
            <a:endParaRPr kumimoji="0" lang="nl-NL"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1"/>
          <p:cNvSpPr>
            <a:spLocks noChangeArrowheads="1"/>
          </p:cNvSpPr>
          <p:nvPr/>
        </p:nvSpPr>
        <p:spPr bwMode="auto">
          <a:xfrm>
            <a:off x="381000" y="813898"/>
            <a:ext cx="8382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0" algn="l"/>
              </a:tabLst>
            </a:pPr>
            <a:r>
              <a:rPr kumimoji="0" lang="nl-NL" sz="28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Câu 13:</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0" algn="l"/>
              </a:tabLst>
            </a:pPr>
            <a:r>
              <a:rPr kumimoji="0" lang="nl-NL"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Đương sự là người nhận lại tài sản, giấy tờ trong bản án hình sự có quốc tịch nước ngoài nhưng đã về nước, tài sản phải trả lại có giá trị nhỏ (hoặc là các giấy tờ tùy thân) thì Chấp hành viên thực hiện việc thông báo như thế nào? Hay ủy thác tư pháp? Có thể giao lại các giấy tờ cho cơ quan đại diện ngoại giao của người được trả lại giấy tờ hay không?</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0" algn="l"/>
              </a:tabLst>
            </a:pPr>
            <a:r>
              <a:rPr kumimoji="0" lang="nl-NL"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Đề nghị hướng dẫn việc thực hiện ủy thác tư pháp.</a:t>
            </a:r>
            <a:endParaRPr kumimoji="0" lang="nl-NL"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1"/>
          <p:cNvSpPr>
            <a:spLocks noChangeArrowheads="1"/>
          </p:cNvSpPr>
          <p:nvPr/>
        </p:nvSpPr>
        <p:spPr bwMode="auto">
          <a:xfrm>
            <a:off x="381000" y="-108294"/>
            <a:ext cx="8458200"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0" algn="l"/>
              </a:tabLst>
            </a:pPr>
            <a:r>
              <a:rPr kumimoji="0" lang="nl-NL" sz="20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nl-NL" sz="22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Trả lời:</a:t>
            </a:r>
            <a:endParaRPr kumimoji="0" lang="en-US" sz="2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0" algn="l"/>
              </a:tabLst>
            </a:pPr>
            <a:r>
              <a:rPr kumimoji="0" lang="nl-NL"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Trường hợp cơ quan thi hành án dân sư đã xác định người được nhận tài sản, giấy tờ không còn ở Việt Nam, thì cơ quan thi hành án dân sự phải thực hiện việc ủy thác tư pháp theo quy định tại Điều 50 Nghị định số 62/2015/NĐ-CP. Theo quy định tại Điểm d khoản 3 Điều 50 Nghị định số 62/2015/NĐ-CP thì </a:t>
            </a:r>
            <a:r>
              <a:rPr kumimoji="0" lang="nl-NL"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“Trường hợp ủy thác tư pháp về việc giao trả giấy tờ, tài liệu liên quan đến tài sản, nhân thân của đương sự, nếu việc thực hiện ủy thác tư pháp lần hai không có kết quả hoặc đương sự không đến nhận thì trong thời hạn 10 ngày kể từ ngày hết thời hạn quy định tại Điểm c Khoản này hoặc hết thời hạn thông báo mà đương sự không đến nhận, cơ quan thi hành án làm thủ tục gửi cho người đó;</a:t>
            </a:r>
            <a:r>
              <a:rPr kumimoji="0" lang="nl-NL" sz="2200" b="0"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nl-NL"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trường hợp không xác định được địa chỉ người nhận thì gửi cho cơ quan, tổ chức đã ban hành giấy tờ, tài liệu hoặc cơ quan đại diện của nước có cơ quan, tổ chức đã ban hành giấy tờ, tài liệu”.</a:t>
            </a:r>
            <a:endParaRPr kumimoji="0" lang="en-US" sz="2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0" algn="l"/>
              </a:tabLst>
            </a:pPr>
            <a:r>
              <a:rPr kumimoji="0" lang="nl-NL" sz="2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nl-NL"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Như vậy, trong trường hợp việc ủy thác tư pháp không có hiệu quả thì </a:t>
            </a:r>
            <a:r>
              <a:rPr lang="nl-NL" sz="2200" dirty="0" smtClean="0">
                <a:latin typeface="Times New Roman" pitchFamily="18" charset="0"/>
                <a:ea typeface="Times New Roman" pitchFamily="18" charset="0"/>
                <a:cs typeface="Times New Roman" pitchFamily="18" charset="0"/>
              </a:rPr>
              <a:t>đối với </a:t>
            </a:r>
            <a:r>
              <a:rPr kumimoji="0" lang="nl-NL"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trường hợp xác định được địa chỉ của người được nhận tài sản thì</a:t>
            </a:r>
            <a:r>
              <a:rPr kumimoji="0" lang="nl-NL" sz="2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nl-NL"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cơ quan thi hành án làm thủ tục gửi cho người đó; đối với trường hợp không xác định được địa chỉ của người nhận thì gửi cho cơ quan, tổ chức đã ban hành giấy tờ, tài liệu hoặc cơ quan đại diện của nước có cơ quan, tổ chức đã ban hành giấy tờ, tài liệu.</a:t>
            </a:r>
            <a:endParaRPr kumimoji="0" lang="nl-NL"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1"/>
          <p:cNvSpPr>
            <a:spLocks noChangeArrowheads="1"/>
          </p:cNvSpPr>
          <p:nvPr/>
        </p:nvSpPr>
        <p:spPr bwMode="auto">
          <a:xfrm>
            <a:off x="457200" y="-48693"/>
            <a:ext cx="8382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nl-NL" sz="1400" b="1" i="1"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nl-NL" sz="28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Câu 14:</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nl-NL"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Khoản 4 Điều 54 Luật THADS quy định: Trường hợp đương sự thỏa thuận về việc chuyển giao quyền, nghĩa vụ cho người thứ ba thì người thứ 3 có quyền, nghĩa vụ của đương sự.</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nl-NL"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Khoản 2 Điều 15 Nghị định 62 quy định: Người nhận chuyển giao nghĩa vụ có các nghĩa vụ của người phải thi hành án nếu không tự nguyện thi hành án thì bị áp dụng biện pháp bảo đảm, biện pháp cưỡng chế thi hành án theo quy định của Luật THADS.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nl-NL"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Nếu CHV cưỡng chế người thứ ba thì có mâu thuẫn gì với khoản 2 Điều 6 Luật THADS (thỏa thuận thi hành án)? Có đủ căn cứ cưỡng chế theo điều 70 Luật THADS hay không vì người thứ ba không có quyền, nghĩa vụ theo Bản án?</a:t>
            </a:r>
            <a:endParaRPr kumimoji="0" lang="nl-NL"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1"/>
          <p:cNvSpPr>
            <a:spLocks noChangeArrowheads="1"/>
          </p:cNvSpPr>
          <p:nvPr/>
        </p:nvSpPr>
        <p:spPr bwMode="auto">
          <a:xfrm>
            <a:off x="228600" y="856655"/>
            <a:ext cx="86868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nl-NL" sz="2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Trả lời:</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nl-NL"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Theo quy định tại khoản đ Điều 7a Luật Thi hành án dân sự thì người phải thi hành án có quyền “</a:t>
            </a:r>
            <a:r>
              <a:rPr kumimoji="0" lang="nl-NL"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Chuyển giao nghĩa vụ thi hành án cho người khác theo quy định của Luật này”</a:t>
            </a:r>
            <a:r>
              <a:rPr kumimoji="0" lang="nl-NL"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khoản 4 Điều 54 Luật Thi hành án dân sự quy định </a:t>
            </a:r>
            <a:r>
              <a:rPr kumimoji="0" lang="nl-NL"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“Trường hợp đương sự thỏa thuận về việc chuyển giao quyền, nghĩa vụ về thi hành án cho người thứ ba thì người thứ ba có quyền, nghĩa vụ của đương sự”</a:t>
            </a:r>
            <a:r>
              <a:rPr kumimoji="0" lang="nl-NL"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khoản 2 Điều 15 Nghị định số 62/2015/ND-CP quy định: </a:t>
            </a:r>
            <a:r>
              <a:rPr kumimoji="0" lang="nl-NL"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“Việc chuyển giao quyền, nghĩa vụ thi hành án theo quy định tại Khoản 4 Điều 54 Luật Thi hành án dân sự được thực hiện theo quy định của Bộ luật Dân sự về chuyển giao quyền, nghĩa vụ; không được ảnh hưởng đến quyền và lợi ích hợp pháp của của tổ chức, cá nhân khác và phải được lập thành văn bản có chữ ký xác nhận của người chuyển giao, người nhận chuyển giao quyền, nghĩa vụ thi hành án.</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609601"/>
            <a:ext cx="7239000" cy="5324535"/>
          </a:xfrm>
          <a:prstGeom prst="rect">
            <a:avLst/>
          </a:prstGeom>
        </p:spPr>
        <p:txBody>
          <a:bodyPr wrap="square">
            <a:spAutoFit/>
          </a:bodyPr>
          <a:lstStyle/>
          <a:p>
            <a:pPr lvl="0" indent="457200" algn="just" eaLnBrk="0" fontAlgn="base" hangingPunct="0">
              <a:spcBef>
                <a:spcPct val="0"/>
              </a:spcBef>
              <a:spcAft>
                <a:spcPct val="0"/>
              </a:spcAft>
            </a:pPr>
            <a:r>
              <a:rPr kumimoji="0" lang="nl-NL"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Trường hợp người được thi hành án chuyển giao một phần hoặc toàn bộ quyền được thi hành án của mình cho người thứ ba thì người thứ ba trở thành người được thi hành án tương ứng với phần quyền được chuyển giao và có các nghĩa vụ của người được thi hành án theo quy định của Luật Thi hành án dân sự. Người chuyển giao quyền về thi hành án phải thông báo bằng văn bản cho người phải thi hành án, cơ quan thi hành án dân sự đang tổ chức việc thi hành án biết về việc chuyển giao quyền về thi hành án. Việc chuyển giao quyền về thi hành án không cần có sự đồng ý của người phải thi hành án, trừ trường hợp có thỏa thuận hoặc pháp luật có quy định khác.</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lvl="0" indent="457200" algn="just" eaLnBrk="0" fontAlgn="base" hangingPunct="0">
              <a:spcBef>
                <a:spcPct val="0"/>
              </a:spcBef>
              <a:spcAft>
                <a:spcPct val="0"/>
              </a:spcAft>
            </a:pPr>
            <a:r>
              <a:rPr kumimoji="0" lang="nl-NL"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Trường hợp người phải thi hành án chuyển giao nghĩa vụ thi hành án cho người thứ ba thì phải được sự đồng ý của người được thi hành án. Người nhận chuyển giao nghĩa vụ có các nghĩa vụ của người phải thi hành án, nếu không tự nguyện thi hành thì bị áp dụng biện pháp bảo đảm, biện pháp cưỡng chế thi hành án theo quy định của Luật Thi hành án dân sự.”</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1000"/>
            <a:ext cx="8077200" cy="6555641"/>
          </a:xfrm>
          <a:prstGeom prst="rect">
            <a:avLst/>
          </a:prstGeom>
        </p:spPr>
        <p:txBody>
          <a:bodyPr wrap="square">
            <a:spAutoFit/>
          </a:bodyPr>
          <a:lstStyle/>
          <a:p>
            <a:pPr lvl="0" indent="457200" algn="just" eaLnBrk="0" fontAlgn="base" hangingPunct="0">
              <a:spcBef>
                <a:spcPct val="0"/>
              </a:spcBef>
              <a:spcAft>
                <a:spcPct val="0"/>
              </a:spcAft>
            </a:pPr>
            <a:r>
              <a:rPr kumimoji="0" lang="nl-NL"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Theo quy định trên thì việc chuyển giao nghĩa vụ THA cho người thứ ba phải phải tuân thủ các quy định của Bộ luật Dân sự về chuyển giao quyền, nghĩa vụ; không được ảnh hưởng đến quyền và lợi ích hợp pháp của của tổ chức, cá nhân khác; phải được lập thành văn bản có chữ ký xác nhận của người chuyển giao, người nhận chuyển giao quyền, nghĩa vụ THA và được sự đồng ý của người được THA. Khi người thứ ba nhận chuyển giao nghĩa vụ vụ của người phải thi hành án thì người thứ ba </a:t>
            </a:r>
            <a:r>
              <a:rPr kumimoji="0" lang="nl-NL" sz="28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trở thành người phải THA</a:t>
            </a:r>
            <a:r>
              <a:rPr kumimoji="0" lang="nl-NL"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Cơ</a:t>
            </a:r>
            <a:r>
              <a:rPr kumimoji="0" lang="nl-NL" sz="28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quan thi hành án ra quyết định thi hành án mới tương đương với phần quyền và nghĩa vụ chuyển giao và thu hồi quyết định thi hành án đã ra trước đây. Do đó, nếu người thứ ba không tự nguyện THA  thì bị cưỡng chế và không trái với Bản án, QĐ của Tòa án và QĐ THA</a:t>
            </a:r>
            <a:endParaRPr kumimoji="0" lang="nl-NL"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1"/>
          <p:cNvSpPr>
            <a:spLocks noChangeArrowheads="1"/>
          </p:cNvSpPr>
          <p:nvPr/>
        </p:nvSpPr>
        <p:spPr bwMode="auto">
          <a:xfrm>
            <a:off x="381000" y="1216865"/>
            <a:ext cx="84582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nl-NL" sz="2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Câu 15:</a:t>
            </a:r>
          </a:p>
          <a:p>
            <a:pPr indent="457200" algn="just" fontAlgn="base">
              <a:spcBef>
                <a:spcPct val="0"/>
              </a:spcBef>
              <a:spcAft>
                <a:spcPct val="0"/>
              </a:spcAft>
            </a:pPr>
            <a:r>
              <a:rPr lang="nl-NL" sz="2400" dirty="0">
                <a:latin typeface="Times New Roman" pitchFamily="18" charset="0"/>
                <a:cs typeface="Times New Roman" pitchFamily="18" charset="0"/>
              </a:rPr>
              <a:t>Theo Bản án dân sự của TAND huyện đã có hiệu lực pháp luật thì ông Nguyễn Văn A phải giao trả cho vợ chồng ông Nguyễn Văn B và bà Trần Thị C 1000m</a:t>
            </a:r>
            <a:r>
              <a:rPr lang="nl-NL" sz="2400" baseline="30000" dirty="0">
                <a:latin typeface="Times New Roman" pitchFamily="18" charset="0"/>
                <a:cs typeface="Times New Roman" pitchFamily="18" charset="0"/>
              </a:rPr>
              <a:t>2</a:t>
            </a:r>
            <a:r>
              <a:rPr lang="nl-NL" sz="2400" dirty="0">
                <a:latin typeface="Times New Roman" pitchFamily="18" charset="0"/>
                <a:cs typeface="Times New Roman" pitchFamily="18" charset="0"/>
              </a:rPr>
              <a:t> đất(ông A là con đẻ của ông B, bà C). Đến giai đoạn thi hành án thì bà C chết. Ông Nguyễn Văn B làm đơn yêu cầu Chi cục Thi hành án dân sự phải thi hành buộc ông A phải giao trả cho ông ½ diện tích đất theo bản án tuyên (500m</a:t>
            </a:r>
            <a:r>
              <a:rPr lang="nl-NL" sz="2400" baseline="30000" dirty="0">
                <a:latin typeface="Times New Roman" pitchFamily="18" charset="0"/>
                <a:cs typeface="Times New Roman" pitchFamily="18" charset="0"/>
              </a:rPr>
              <a:t>2</a:t>
            </a:r>
            <a:r>
              <a:rPr lang="nl-NL" sz="2400" dirty="0">
                <a:latin typeface="Times New Roman" pitchFamily="18" charset="0"/>
                <a:cs typeface="Times New Roman" pitchFamily="18" charset="0"/>
              </a:rPr>
              <a:t>). Theo đơn ông B trình bày diện tích đất trên là tài sản chung của vợ chồng ông, do vợ ông đã chết nên ông yêu cầu thi hành ½ khối tài sản theo bản án tuyên. Vậy, theo yêu cầu thi hành án của ông B, Chi cục có thụ lý được đơn yêu cầu thi hành án hay không?</a:t>
            </a:r>
            <a:endParaRPr lang="en-US" sz="2400" dirty="0">
              <a:latin typeface="Times New Roman" pitchFamily="18" charset="0"/>
              <a:cs typeface="Times New Roman" pitchFamily="18" charset="0"/>
            </a:endParaRPr>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1"/>
          <p:cNvSpPr>
            <a:spLocks noChangeArrowheads="1"/>
          </p:cNvSpPr>
          <p:nvPr/>
        </p:nvSpPr>
        <p:spPr bwMode="auto">
          <a:xfrm>
            <a:off x="304800" y="-49553"/>
            <a:ext cx="85344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nl-NL"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Trả lời:</a:t>
            </a:r>
          </a:p>
          <a:p>
            <a:pPr marL="0" marR="0" lvl="0" indent="457200" algn="just" defTabSz="914400" rtl="0" eaLnBrk="1" fontAlgn="base" latinLnBrk="0" hangingPunct="1">
              <a:lnSpc>
                <a:spcPct val="100000"/>
              </a:lnSpc>
              <a:spcBef>
                <a:spcPct val="0"/>
              </a:spcBef>
              <a:spcAft>
                <a:spcPct val="0"/>
              </a:spcAft>
              <a:buClrTx/>
              <a:buSzTx/>
              <a:buFontTx/>
              <a:buNone/>
              <a:tabLst/>
            </a:pPr>
            <a:r>
              <a:rPr kumimoji="0" lang="nl-NL"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Theo quy định </a:t>
            </a:r>
            <a:r>
              <a:rPr lang="nl-NL" sz="2000" dirty="0">
                <a:latin typeface="Times New Roman" pitchFamily="18" charset="0"/>
                <a:cs typeface="Times New Roman" pitchFamily="18" charset="0"/>
              </a:rPr>
              <a:t>Điều 7 Nghị định số 62/2015/NĐ-CP quy định chi tiết và hướng dẫn thi hành một số điều của Luật Thi hành án dân sự quy định: </a:t>
            </a:r>
            <a:endParaRPr lang="en-US" sz="2000" dirty="0">
              <a:latin typeface="Times New Roman" pitchFamily="18" charset="0"/>
              <a:cs typeface="Times New Roman" pitchFamily="18" charset="0"/>
            </a:endParaRPr>
          </a:p>
          <a:p>
            <a:r>
              <a:rPr lang="nl-NL" sz="2000" i="1" dirty="0">
                <a:latin typeface="Times New Roman" pitchFamily="18" charset="0"/>
                <a:cs typeface="Times New Roman" pitchFamily="18" charset="0"/>
              </a:rPr>
              <a:t>“Trường hợp nhiều người được nhận một tài sản cụ thể hoặc nhận chung một khoản tiền theo bản án, quyết định, nhưng chỉ có một hoặc một số người có yêu cầu thi hành án thì Thủ trưởng cơ quan thi hành án dân sự ra quyết định thi hành án đối với những người đã có yêu cầu, đồng thời thông báo cho những người được thi hành án khác theo bản án, quyết định đó biết để yêu cầu thi hành án trong thời hạn 30 ngày, kể từ ngày được thông báo hợp lệ. Hết thời hạn trên, nếu người được thông báo không yêu cầu thi hành án thì Chấp hành viên tổ chức giao tài sản, khoản tiền đó cho người đã có yêu cầu hoặc người đại diện của những người đã có yêu cầu để quản lý. Quyền và lợi ích hợp pháp của những người được thi hành án đối với tài sản đó được giải quyết theo thỏa thuận hoặc theo quy định của pháp luật.”</a:t>
            </a:r>
            <a:endParaRPr lang="en-US" sz="2000" dirty="0">
              <a:latin typeface="Times New Roman" pitchFamily="18" charset="0"/>
              <a:cs typeface="Times New Roman" pitchFamily="18" charset="0"/>
            </a:endParaRPr>
          </a:p>
          <a:p>
            <a:r>
              <a:rPr lang="nl-NL" sz="2000" dirty="0">
                <a:latin typeface="Times New Roman" pitchFamily="18" charset="0"/>
                <a:cs typeface="Times New Roman" pitchFamily="18" charset="0"/>
              </a:rPr>
              <a:t>	Như vậy, ông B có quyền yêu cầu thi hành án cả 1.000m</a:t>
            </a:r>
            <a:r>
              <a:rPr lang="nl-NL" sz="2000" baseline="30000" dirty="0">
                <a:latin typeface="Times New Roman" pitchFamily="18" charset="0"/>
                <a:cs typeface="Times New Roman" pitchFamily="18" charset="0"/>
              </a:rPr>
              <a:t>2 </a:t>
            </a:r>
            <a:r>
              <a:rPr lang="nl-NL" sz="2000" dirty="0">
                <a:latin typeface="Times New Roman" pitchFamily="18" charset="0"/>
                <a:cs typeface="Times New Roman" pitchFamily="18" charset="0"/>
              </a:rPr>
              <a:t>. Tuy </a:t>
            </a:r>
            <a:r>
              <a:rPr lang="nl-NL" sz="2000" dirty="0" smtClean="0">
                <a:latin typeface="Times New Roman" pitchFamily="18" charset="0"/>
                <a:cs typeface="Times New Roman" pitchFamily="18" charset="0"/>
              </a:rPr>
              <a:t>nhiên, </a:t>
            </a:r>
            <a:r>
              <a:rPr lang="nl-NL" sz="2000" dirty="0">
                <a:latin typeface="Times New Roman" pitchFamily="18" charset="0"/>
                <a:cs typeface="Times New Roman" pitchFamily="18" charset="0"/>
              </a:rPr>
              <a:t>do bà C đã chết nên quyền lợi của bà C đối với tài sản đó được giải quyết theo theo quy định của pháp luật về thừa kế. Việc ông B chỉ yêu cầu thi hành án ½ diện tích đất (500m</a:t>
            </a:r>
            <a:r>
              <a:rPr lang="nl-NL" sz="2000" baseline="30000" dirty="0">
                <a:latin typeface="Times New Roman" pitchFamily="18" charset="0"/>
                <a:cs typeface="Times New Roman" pitchFamily="18" charset="0"/>
              </a:rPr>
              <a:t>2 </a:t>
            </a:r>
            <a:r>
              <a:rPr lang="nl-NL" sz="2000" dirty="0">
                <a:latin typeface="Times New Roman" pitchFamily="18" charset="0"/>
                <a:cs typeface="Times New Roman" pitchFamily="18" charset="0"/>
              </a:rPr>
              <a:t>đất) </a:t>
            </a:r>
            <a:r>
              <a:rPr lang="nl-NL" sz="2000" dirty="0" smtClean="0">
                <a:latin typeface="Times New Roman" pitchFamily="18" charset="0"/>
                <a:cs typeface="Times New Roman" pitchFamily="18" charset="0"/>
              </a:rPr>
              <a:t>vì đây là tài </a:t>
            </a:r>
            <a:r>
              <a:rPr lang="nl-NL" sz="2000" dirty="0">
                <a:latin typeface="Times New Roman" pitchFamily="18" charset="0"/>
                <a:cs typeface="Times New Roman" pitchFamily="18" charset="0"/>
              </a:rPr>
              <a:t>sản chung của vợ chồng của </a:t>
            </a:r>
            <a:r>
              <a:rPr lang="nl-NL" sz="2000" dirty="0" smtClean="0">
                <a:latin typeface="Times New Roman" pitchFamily="18" charset="0"/>
                <a:cs typeface="Times New Roman" pitchFamily="18" charset="0"/>
              </a:rPr>
              <a:t>ông (theo Luật HNGĐ thì ông được hưởng ½). </a:t>
            </a:r>
            <a:r>
              <a:rPr lang="nl-NL" sz="2000" dirty="0">
                <a:latin typeface="Times New Roman" pitchFamily="18" charset="0"/>
                <a:cs typeface="Times New Roman" pitchFamily="18" charset="0"/>
              </a:rPr>
              <a:t>Do đó, nếu ông B làm đơn yêu cầu như trên, Chi cục căn cứ các quy định trên phải ra quyết định thi hành án cho ông B, tổ chức thi hành án giao đất cho ông B theo quy định.</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1"/>
          <p:cNvSpPr>
            <a:spLocks noChangeArrowheads="1"/>
          </p:cNvSpPr>
          <p:nvPr/>
        </p:nvSpPr>
        <p:spPr bwMode="auto">
          <a:xfrm>
            <a:off x="304800" y="709844"/>
            <a:ext cx="85344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tab pos="0" algn="l"/>
              </a:tabLst>
            </a:pPr>
            <a:r>
              <a:rPr kumimoji="0" lang="nl-NL" sz="2400" b="1" i="0" u="none" strike="noStrike" cap="none" normalizeH="0" baseline="0" dirty="0" smtClean="0">
                <a:ln>
                  <a:noFill/>
                </a:ln>
                <a:effectLst/>
                <a:latin typeface="Times New Roman" pitchFamily="18" charset="0"/>
                <a:ea typeface="Calibri" pitchFamily="34" charset="0"/>
                <a:cs typeface="Times New Roman" pitchFamily="18" charset="0"/>
              </a:rPr>
              <a:t>Câu 16</a:t>
            </a:r>
            <a:endParaRPr kumimoji="0" lang="en-US" sz="2400" b="0" i="0" u="none" strike="noStrike" cap="none" normalizeH="0" baseline="0" dirty="0" smtClean="0">
              <a:ln>
                <a:noFill/>
              </a:ln>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0" algn="l"/>
              </a:tabLst>
            </a:pPr>
            <a:r>
              <a:rPr kumimoji="0" lang="nl-NL" sz="2400" b="0" i="0" u="none" strike="noStrike" cap="none" normalizeH="0" baseline="0" dirty="0" smtClean="0">
                <a:ln>
                  <a:noFill/>
                </a:ln>
                <a:effectLst/>
                <a:latin typeface="Times New Roman" pitchFamily="18" charset="0"/>
                <a:ea typeface="Calibri" pitchFamily="34" charset="0"/>
                <a:cs typeface="Times New Roman" pitchFamily="18" charset="0"/>
              </a:rPr>
              <a:t>Thi hành án cấp dưỡng cho đến khi 18 tuổi thì ra quyết định thi hành án hàng tháng hay ra toàn bộ? Căn cứ để ra quyết định thi hành án?</a:t>
            </a:r>
            <a:endParaRPr kumimoji="0" lang="en-US" sz="2400" b="0" i="0" u="none" strike="noStrike" cap="none" normalizeH="0" baseline="0" dirty="0" smtClean="0">
              <a:ln>
                <a:noFill/>
              </a:ln>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0" algn="l"/>
              </a:tabLst>
            </a:pPr>
            <a:r>
              <a:rPr kumimoji="0" lang="nl-NL" sz="2400" b="1" i="0" u="none" strike="noStrike" cap="none" normalizeH="0" baseline="0" dirty="0" smtClean="0">
                <a:ln>
                  <a:noFill/>
                </a:ln>
                <a:effectLst/>
                <a:latin typeface="Times New Roman" pitchFamily="18" charset="0"/>
                <a:ea typeface="Calibri" pitchFamily="34" charset="0"/>
                <a:cs typeface="Times New Roman" pitchFamily="18" charset="0"/>
              </a:rPr>
              <a:t>Trả lời :</a:t>
            </a:r>
            <a:endParaRPr kumimoji="0" lang="en-US" sz="2400" b="0" i="0" u="none" strike="noStrike" cap="none" normalizeH="0" baseline="0" dirty="0" smtClean="0">
              <a:ln>
                <a:noFill/>
              </a:ln>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0" algn="l"/>
              </a:tabLst>
            </a:pPr>
            <a:r>
              <a:rPr kumimoji="0" lang="nl-NL" sz="2400" b="0" i="0" u="none" strike="noStrike" cap="none" normalizeH="0" baseline="0" dirty="0" smtClean="0">
                <a:ln>
                  <a:noFill/>
                </a:ln>
                <a:effectLst/>
                <a:latin typeface="Times New Roman" pitchFamily="18" charset="0"/>
                <a:ea typeface="Times New Roman" pitchFamily="18" charset="0"/>
                <a:cs typeface="Times New Roman" pitchFamily="18" charset="0"/>
              </a:rPr>
              <a:t>Theo quy định của pháp luật về dân sự, nghĩa vụ được thực hiện khi nghĩa vụ đến hạn. Do đó, về nguyên tắc, nghĩa vụ được xác định theo định kỳ hàng tháng, nên việc ra quyết định là theo định kỳ hàng tháng. Tuy nhiên, để tránh việc phải ra nhiều quyết định thi hành án theo từng định kỳ cho đến năm trẻ đủ 18 tuối, cũng như tránh việc 1 hồ sơ thi hành án kéo dài đến khi trẻ đủ 18 tuổi thì hiện nay Tổng cục đang phối hợp với TANDTC, VKSNDTC xây dựng TTLT số 14 hướng dẫn nội dung trên theo hướng ra 1 quyết định thi hành án cho định kỳ theo một năm công tác.</a:t>
            </a:r>
            <a:endParaRPr kumimoji="0" lang="nl-NL" sz="2400" b="0"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1"/>
          <p:cNvSpPr>
            <a:spLocks noChangeArrowheads="1"/>
          </p:cNvSpPr>
          <p:nvPr/>
        </p:nvSpPr>
        <p:spPr bwMode="auto">
          <a:xfrm>
            <a:off x="381000" y="1249993"/>
            <a:ext cx="845820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tabLst>
                <a:tab pos="0" algn="l"/>
              </a:tabLst>
            </a:pPr>
            <a:r>
              <a:rPr kumimoji="0" lang="en-US" sz="2800" b="1"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Câu</a:t>
            </a:r>
            <a:r>
              <a:rPr kumimoji="0" lang="en-US" sz="2800" b="1"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a:t>
            </a:r>
            <a:endParaRPr kumimoji="0" lang="en-US" sz="2800" b="0"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0" algn="l"/>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Theo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quy</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định</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của</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Thông</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tư</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12/2015/TTLT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thì</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hồ</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sơ</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miễn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giảm</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thi</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hành</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án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phải</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có</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đơn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đề</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nghị</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miễn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giảm</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của</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người</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phải</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thi</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hành</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án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Vậy</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trường</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hợp</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người</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phải</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thi</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hành</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án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không</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rõ</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hoặc</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không</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xác</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định</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được</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địa</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chỉ</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nơi</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cư</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trú</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thì</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xử</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lý</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như</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thế</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nào</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ai</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làm</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đơn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thay</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cho</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đối</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tượng</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này</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1"/>
          <p:cNvSpPr>
            <a:spLocks noChangeArrowheads="1"/>
          </p:cNvSpPr>
          <p:nvPr/>
        </p:nvSpPr>
        <p:spPr bwMode="auto">
          <a:xfrm>
            <a:off x="304800" y="78795"/>
            <a:ext cx="86106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nl-NL" sz="2400" b="1"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Câu 17:</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nl-NL"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Bản án hôn nhân gia đình tuyên A cấp dưỡng nuôi con cho B mỗi tháng 1 triệu, đồng thời A được quyền thăm con, chăm sóc con không ai được cản trở không cho thăm. A đến cơ quan thi hành án dân sự làm đơn yêu cầu thi hành án, nội dung: đề nghị cho thăm con. Vậy cơ quan thi hành án có ra quyết định thi hành án không? Nếu ra quyết định thi hành án thì tổ chức thi hành án như thế nào?</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nl-NL" sz="2400" b="1" i="1"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Trả lời</a:t>
            </a:r>
            <a:endParaRPr kumimoji="0" lang="en-US" sz="2400" b="0" i="1" u="sng"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nl-NL"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Bản án tyên rõ là anh A có quyền thăm nom cháu B, do vậy anh A là người có quyền được thi hành án và mẹ của cháu B (hoặc những người đang trong nom cháu B) là người phải thi hành án, do đó, theo quy định tại khoản 2 Điều 3 Luật Thi hành án dân sự thì anh A là người được thi hành án.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nl-NL"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Như vậy, cơ quan thi hành án phải nhận đơn yêu cầu thi hành án của anh A. Việc tổ chức thi hành án được thực hiện theo quy định của pháp luật thi hành án dân sự về buộc thực hiện hoặc không được thực hiện công việc nhất định.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1"/>
          <p:cNvSpPr>
            <a:spLocks noChangeArrowheads="1"/>
          </p:cNvSpPr>
          <p:nvPr/>
        </p:nvSpPr>
        <p:spPr bwMode="auto">
          <a:xfrm>
            <a:off x="304800" y="-20816"/>
            <a:ext cx="8458200" cy="68788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nl-NL" sz="2100" b="1" i="0" u="none" strike="noStrike" cap="none" normalizeH="0" baseline="0" dirty="0" smtClean="0">
              <a:ln>
                <a:noFill/>
              </a:ln>
              <a:effectLst/>
              <a:latin typeface="Times New Roman" pitchFamily="18" charset="0"/>
              <a:ea typeface="Calibri" pitchFamily="34" charset="0"/>
              <a:cs typeface="Times New Roman" pitchFamily="18" charset="0"/>
            </a:endParaRPr>
          </a:p>
          <a:p>
            <a:pPr marL="0" marR="0" lvl="0" indent="457200" algn="just" defTabSz="914400" rtl="0" eaLnBrk="1" fontAlgn="base" latinLnBrk="0" hangingPunct="1">
              <a:lnSpc>
                <a:spcPct val="100000"/>
              </a:lnSpc>
              <a:spcBef>
                <a:spcPct val="0"/>
              </a:spcBef>
              <a:spcAft>
                <a:spcPct val="0"/>
              </a:spcAft>
              <a:buClrTx/>
              <a:buSzTx/>
              <a:buFontTx/>
              <a:buNone/>
              <a:tabLst/>
            </a:pPr>
            <a:r>
              <a:rPr kumimoji="0" lang="nl-NL" sz="2100" b="1" i="0" u="none" strike="noStrike" cap="none" normalizeH="0" baseline="0" dirty="0" smtClean="0">
                <a:ln>
                  <a:noFill/>
                </a:ln>
                <a:effectLst/>
                <a:latin typeface="Times New Roman" pitchFamily="18" charset="0"/>
                <a:ea typeface="Calibri" pitchFamily="34" charset="0"/>
                <a:cs typeface="Times New Roman" pitchFamily="18" charset="0"/>
              </a:rPr>
              <a:t>Câu  18:  </a:t>
            </a:r>
            <a:r>
              <a:rPr kumimoji="0" lang="nl-NL" sz="21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Bản án quyết định ông A được ly hôn với bà B. Về tài sản chung bà B được sở hữu ngôi nhà có giá trị 2 tỷ, bà B phải trả cho ông A 1 tỷ. Bà B không tự nguyện thi hành án, Chấp hành viên cưỡng chế thi hành án để thi hành án cho ông A. Bà B phải chịu mọi chi phí cưỡng chế thi hành án. Hỏi bà B có phải nộp phí thi hành án khi nhận được ½ giá trị tài sản không?</a:t>
            </a:r>
          </a:p>
          <a:p>
            <a:pPr marL="0" marR="0" lvl="0" indent="457200" algn="just" defTabSz="914400" rtl="0" eaLnBrk="1" fontAlgn="base" latinLnBrk="0" hangingPunct="1">
              <a:lnSpc>
                <a:spcPct val="100000"/>
              </a:lnSpc>
              <a:spcBef>
                <a:spcPct val="0"/>
              </a:spcBef>
              <a:spcAft>
                <a:spcPct val="0"/>
              </a:spcAft>
              <a:buClrTx/>
              <a:buSzTx/>
              <a:buFontTx/>
              <a:buNone/>
              <a:tabLst/>
            </a:pPr>
            <a:r>
              <a:rPr lang="nl-NL" sz="2100" b="1" i="1" u="sng" dirty="0" smtClean="0">
                <a:solidFill>
                  <a:srgbClr val="FF0000"/>
                </a:solidFill>
                <a:latin typeface="Times New Roman" pitchFamily="18" charset="0"/>
                <a:cs typeface="Times New Roman" pitchFamily="18" charset="0"/>
              </a:rPr>
              <a:t>Trả lời:</a:t>
            </a:r>
          </a:p>
          <a:p>
            <a:pPr marL="0" marR="0" lvl="0" indent="457200" algn="just" defTabSz="914400" rtl="0" eaLnBrk="1" fontAlgn="base" latinLnBrk="0" hangingPunct="1">
              <a:lnSpc>
                <a:spcPct val="100000"/>
              </a:lnSpc>
              <a:spcBef>
                <a:spcPct val="0"/>
              </a:spcBef>
              <a:spcAft>
                <a:spcPct val="0"/>
              </a:spcAft>
              <a:buClrTx/>
              <a:buSzTx/>
              <a:buFontTx/>
              <a:buNone/>
              <a:tabLst/>
            </a:pPr>
            <a:r>
              <a:rPr lang="nl-NL" sz="2100" dirty="0" smtClean="0">
                <a:latin typeface="Times New Roman" pitchFamily="18" charset="0"/>
                <a:cs typeface="Times New Roman" pitchFamily="18" charset="0"/>
              </a:rPr>
              <a:t>Theo </a:t>
            </a:r>
            <a:r>
              <a:rPr lang="nl-NL" sz="2100" dirty="0">
                <a:latin typeface="Times New Roman" pitchFamily="18" charset="0"/>
                <a:cs typeface="Times New Roman" pitchFamily="18" charset="0"/>
              </a:rPr>
              <a:t>quy định tại Điều 60 Luật Thi hành án dân sự, Điều 46 Nghị định số 62/2015/NĐ-CP, khoản 2 Điều 1 Thông tư liên tịch số 144/2010/TTLT-BTC-BTP thì</a:t>
            </a:r>
            <a:r>
              <a:rPr lang="nl-NL" sz="2100" b="1" dirty="0">
                <a:latin typeface="Times New Roman" pitchFamily="18" charset="0"/>
                <a:cs typeface="Times New Roman" pitchFamily="18" charset="0"/>
              </a:rPr>
              <a:t>  </a:t>
            </a:r>
            <a:r>
              <a:rPr lang="nl-NL" sz="2100" i="1" dirty="0">
                <a:latin typeface="Times New Roman" pitchFamily="18" charset="0"/>
                <a:cs typeface="Times New Roman" pitchFamily="18" charset="0"/>
              </a:rPr>
              <a:t>“Người được thi hành án khi nhận được tiền, tài sản theo bản án, quyết định của tòa án thì phải nộp phí thi hành án, kể cả trường hợp người được thi hành án không phải là người đã nộp đơn yêu cầu thi hành án. Trường hợp các bên đương sự tự nguyện thi hành án với nhau mà không yêu cầu cơ quan thi hành án tổ chức thi hành thì không phải nộp phí thi hành án</a:t>
            </a:r>
            <a:r>
              <a:rPr lang="nl-NL" sz="2100" i="1" dirty="0" smtClean="0">
                <a:latin typeface="Times New Roman" pitchFamily="18" charset="0"/>
                <a:cs typeface="Times New Roman" pitchFamily="18" charset="0"/>
              </a:rPr>
              <a:t>”.</a:t>
            </a:r>
          </a:p>
          <a:p>
            <a:pPr marL="0" marR="0" lvl="0" indent="457200" algn="just" defTabSz="914400" rtl="0" eaLnBrk="1" fontAlgn="base" latinLnBrk="0" hangingPunct="1">
              <a:lnSpc>
                <a:spcPct val="100000"/>
              </a:lnSpc>
              <a:spcBef>
                <a:spcPct val="0"/>
              </a:spcBef>
              <a:spcAft>
                <a:spcPct val="0"/>
              </a:spcAft>
              <a:buClrTx/>
              <a:buSzTx/>
              <a:buFontTx/>
              <a:buNone/>
              <a:tabLst/>
            </a:pPr>
            <a:r>
              <a:rPr lang="nl-NL" sz="2100" dirty="0" smtClean="0">
                <a:latin typeface="Times New Roman" pitchFamily="18" charset="0"/>
                <a:cs typeface="Times New Roman" pitchFamily="18" charset="0"/>
              </a:rPr>
              <a:t>Do </a:t>
            </a:r>
            <a:r>
              <a:rPr lang="nl-NL" sz="2100" dirty="0">
                <a:latin typeface="Times New Roman" pitchFamily="18" charset="0"/>
                <a:cs typeface="Times New Roman" pitchFamily="18" charset="0"/>
              </a:rPr>
              <a:t>đó, trong trường hợp này cơ quan thi hành án cần phân biệt nếu trường hợp cơ quan thi hành án thực hiện việc giao tài sản cho bà B theo nội dung bản án tuyên thì cơ quan thi hành án thực hiện việc thu phí thi hành án, còn trường hợp cơ quan thi hành án không tiến hành giao tài sản cho bà B theo bản án tuyên thì cơ quan thi hành án không tiến hành thu phí </a:t>
            </a:r>
            <a:r>
              <a:rPr lang="nl-NL" sz="2100" dirty="0" smtClean="0">
                <a:latin typeface="Times New Roman" pitchFamily="18" charset="0"/>
                <a:cs typeface="Times New Roman" pitchFamily="18" charset="0"/>
              </a:rPr>
              <a:t>THA</a:t>
            </a:r>
            <a:endParaRPr lang="en-US" sz="2100" dirty="0">
              <a:latin typeface="Times New Roman" pitchFamily="18" charset="0"/>
              <a:cs typeface="Times New Roman" pitchFamily="18" charset="0"/>
            </a:endParaRPr>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nl-NL" sz="21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1"/>
          <p:cNvSpPr>
            <a:spLocks noChangeArrowheads="1"/>
          </p:cNvSpPr>
          <p:nvPr/>
        </p:nvSpPr>
        <p:spPr bwMode="auto">
          <a:xfrm>
            <a:off x="304800" y="605642"/>
            <a:ext cx="8382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nl-NL" sz="2800" b="1" i="0" u="none" strike="noStrike" cap="none" normalizeH="0" baseline="0" dirty="0" smtClean="0">
                <a:ln>
                  <a:noFill/>
                </a:ln>
                <a:effectLst/>
                <a:latin typeface="Times New Roman" pitchFamily="18" charset="0"/>
                <a:ea typeface="Calibri" pitchFamily="34" charset="0"/>
                <a:cs typeface="Times New Roman" pitchFamily="18" charset="0"/>
              </a:rPr>
              <a:t>Câu  19</a:t>
            </a:r>
            <a:endParaRPr kumimoji="0" lang="en-US" sz="28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nl-NL"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Người phải thi hành án có tài sản nhưng tài sản đã được thế chấp hợp pháp cho tổ chức tín dụng. Kết quả xác minh thể hiện giá trị tài sản nhỏ</a:t>
            </a:r>
            <a:r>
              <a:rPr kumimoji="0" lang="nl-NL" sz="28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hơn</a:t>
            </a:r>
            <a:r>
              <a:rPr kumimoji="0" lang="nl-NL"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hoặc bằng</a:t>
            </a:r>
            <a:r>
              <a:rPr kumimoji="0" lang="nl-NL" sz="28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nl-NL"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nghĩa vụ tài sản thanh toán; ngoài ra người phải thi hành án không có tài sản nào khác, không có thu nhập khác. Trường hợp này có ra quyết định việc thi hành án chưa có điều kiện theo quy định tại điểm a, khoản 1 Điều 44a hay không</a:t>
            </a:r>
            <a:endParaRPr kumimoji="0" lang="nl-NL"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1"/>
          <p:cNvSpPr>
            <a:spLocks noChangeArrowheads="1"/>
          </p:cNvSpPr>
          <p:nvPr/>
        </p:nvSpPr>
        <p:spPr bwMode="auto">
          <a:xfrm>
            <a:off x="228600" y="245878"/>
            <a:ext cx="8610600" cy="60631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nl-NL" sz="2000" b="1"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Trả lời:</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nl-NL"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Tại điểm a khoản 1 Điều 44a Luật Thi hành án dân sự  (Điều này được bổ sung bởi Luật sửa đổi, bổ sung một số điều của Luật Thi hành án dân sự ) quy định </a:t>
            </a:r>
            <a:r>
              <a:rPr kumimoji="0" lang="nl-NL" sz="2000" b="0" i="1"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a:t>
            </a:r>
            <a:r>
              <a:rPr kumimoji="0" lang="nl-NL"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Người phải thi hành án không có thu nhập hoặc có thu nhập chỉ bảo đảm cuộc sống tối thiểu cho người phải thi hành án, người mà họ có trách nhiệm nuôi dưỡng và không có tài sản để thi hành án hoặc có tài sản nhưng giá trị tài sản chỉ đủ để thanh toán chi phí cưỡng chế thi hành án hoặc tài sản theo quy định của pháp luật không được kê biên, xử lý để thi hành án”</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nl-NL"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Tại </a:t>
            </a:r>
            <a:r>
              <a:rPr kumimoji="0" lang="nl-NL"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khoản 2 Điều 24 Nghị định số 62/2015/NĐ-CP quy định: “</a:t>
            </a:r>
            <a:r>
              <a:rPr kumimoji="0" lang="nl-NL"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Đối với tài sản đã được cầm cố, thế chấp hợp pháp mà kết quả xác minh tại thời điểm thi hành án cho thấy tài sản có giá trị bằng hoặc nhỏ hơn nghĩa vụ phải thanh toán theo hợp đồng cầm cố, thế chấp thì Chấp hành viên phải thông báo bằng văn bản cho người nhận cầm cố, thế chấp biết nghĩa vụ của người phải thi hành án và yêu cầu khi thanh toán hết nghĩa vụ theo hợp đồng hoặc khi xử lý tài sản cầm cố, thế chấp phải thông báo cho cơ quan thi hành án dân sự biết.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nl-NL"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Cơ quan thi hành án dân sự kê biên tài sản sau khi đã được giải chấp hoặc thu phần tiền còn lại sau khi xử lý tài sản để thanh toán hợp đồng đã ký, nếu có”</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nl-NL" sz="2400" b="1" i="0" u="none" strike="noStrike" cap="none" normalizeH="0" baseline="0" dirty="0" smtClean="0">
                <a:ln>
                  <a:noFill/>
                </a:ln>
                <a:effectLst/>
                <a:latin typeface="Times New Roman" pitchFamily="18" charset="0"/>
                <a:ea typeface="Calibri" pitchFamily="34" charset="0"/>
                <a:cs typeface="Times New Roman" pitchFamily="18" charset="0"/>
              </a:rPr>
              <a:t>Như vậy, trong trường hợp này cơ quan thi hành án dân sự ra quyết định chưa có điều kiện thi hành án.</a:t>
            </a:r>
            <a:endParaRPr kumimoji="0" lang="nl-NL" sz="2400" b="1"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1"/>
          <p:cNvSpPr>
            <a:spLocks noChangeArrowheads="1"/>
          </p:cNvSpPr>
          <p:nvPr/>
        </p:nvSpPr>
        <p:spPr bwMode="auto">
          <a:xfrm>
            <a:off x="304800" y="308045"/>
            <a:ext cx="86106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nl-NL" sz="2400" b="1" i="0" u="none" strike="noStrike" cap="none" normalizeH="0" baseline="0" dirty="0" smtClean="0">
                <a:ln>
                  <a:noFill/>
                </a:ln>
                <a:effectLst/>
                <a:latin typeface="Times New Roman" pitchFamily="18" charset="0"/>
                <a:ea typeface="Calibri" pitchFamily="34" charset="0"/>
                <a:cs typeface="Times New Roman" pitchFamily="18" charset="0"/>
              </a:rPr>
              <a:t>Câu 20</a:t>
            </a:r>
            <a:endParaRPr kumimoji="0" lang="en-US" sz="24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nl-NL"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Trường hợp phải thực hiện việc cưỡng chế để giao tài sản cho người mua được tài sản bán đấu giá được quy định tại khoản 2, Điều 103 Luật Thi hành án được thực hiện như thế nào? Có ra quyết định cưỡng chế thi hành án hay không? Trường hợp bản án, quyết định của Tòa án đã bị sửa đổi hoặc bị hủy bỏ thì căn cứ vào đâu để ra quyết định cưỡng chế thi hành án.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nl-NL" sz="2400" b="1" i="1"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Trả lời:</a:t>
            </a:r>
            <a:endParaRPr kumimoji="0" lang="en-US" sz="2400" b="0" i="1" u="sng" strike="noStrike" cap="none" normalizeH="0" baseline="0" dirty="0" smtClean="0">
              <a:ln>
                <a:noFill/>
              </a:ln>
              <a:solidFill>
                <a:srgbClr val="FF0000"/>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lang="nl-NL" sz="2400" dirty="0" smtClean="0">
                <a:solidFill>
                  <a:srgbClr val="222222"/>
                </a:solidFill>
                <a:latin typeface="Times New Roman" pitchFamily="18" charset="0"/>
                <a:ea typeface="Calibri" pitchFamily="34" charset="0"/>
                <a:cs typeface="Times New Roman" pitchFamily="18" charset="0"/>
              </a:rPr>
              <a:t>Đ</a:t>
            </a:r>
            <a:r>
              <a:rPr kumimoji="0" lang="nl-NL"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ể cưỡng chế giao tài sản cho người mua trúng đấu giá thì cơ quan thi hành án phải ra quyết định cưỡng chế. Tuy nhiên, việc quyết định cưỡng chế có căn cứ vào bản án quyết định đang bị kháng nghị hoặc bị hủy theo trình tự giám đốc thẩm hoặc tái thẩm hay không đây là vấn đề pháp luật chưa có quy định rõ và hiện tại Tổng cục đã tham mưu cho Lãnh đạo Bộ Tư pháp tổ chức cuộc họp liên ngành để thống nhất giải quyết.</a:t>
            </a:r>
            <a:endParaRPr kumimoji="0" lang="nl-NL"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1"/>
          <p:cNvSpPr>
            <a:spLocks noChangeArrowheads="1"/>
          </p:cNvSpPr>
          <p:nvPr/>
        </p:nvSpPr>
        <p:spPr bwMode="auto">
          <a:xfrm>
            <a:off x="304800" y="785843"/>
            <a:ext cx="85344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nl-NL" sz="2400" b="1" i="0" u="none" strike="noStrike" cap="none" normalizeH="0" baseline="0" dirty="0" smtClean="0">
                <a:ln>
                  <a:noFill/>
                </a:ln>
                <a:effectLst/>
                <a:latin typeface="Times New Roman" pitchFamily="18" charset="0"/>
                <a:ea typeface="Calibri" pitchFamily="34" charset="0"/>
                <a:cs typeface="Times New Roman" pitchFamily="18" charset="0"/>
              </a:rPr>
              <a:t>Câu 21</a:t>
            </a:r>
            <a:endParaRPr kumimoji="0" lang="en-US" sz="2400" b="1"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nl-NL" sz="2400" b="0" i="0" u="none" strike="noStrike" cap="none" normalizeH="0" baseline="0" dirty="0" smtClean="0">
                <a:ln>
                  <a:noFill/>
                </a:ln>
                <a:effectLst/>
                <a:latin typeface="Times New Roman" pitchFamily="18" charset="0"/>
                <a:ea typeface="Calibri" pitchFamily="34" charset="0"/>
                <a:cs typeface="Times New Roman" pitchFamily="18" charset="0"/>
              </a:rPr>
              <a:t>Trường hợp bản án tuyên tiếp tục kê biên ngôi nhà gắn liền với đất của ông A để đảm bảo thi hành án. Hỏi: với 02 nội dung trên khi ra quyết định thi hành án, chủ động hay theo đơn.</a:t>
            </a:r>
            <a:endParaRPr kumimoji="0" lang="en-US" sz="2400" b="0" i="0" u="none" strike="noStrike" cap="none" normalizeH="0" baseline="0" dirty="0" smtClean="0">
              <a:ln>
                <a:noFill/>
              </a:ln>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nl-NL" sz="2400" b="1" i="1"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Trả lời: </a:t>
            </a:r>
            <a:endParaRPr kumimoji="0" lang="en-US" sz="2400" b="1" i="1" u="sng" strike="noStrike" cap="none" normalizeH="0" baseline="0" dirty="0" smtClean="0">
              <a:ln>
                <a:noFill/>
              </a:ln>
              <a:solidFill>
                <a:srgbClr val="FF0000"/>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nl-NL" sz="2400" b="0" i="0" u="none" strike="noStrike" cap="none" normalizeH="0" baseline="0" dirty="0" smtClean="0">
                <a:ln>
                  <a:noFill/>
                </a:ln>
                <a:effectLst/>
                <a:latin typeface="Times New Roman" pitchFamily="18" charset="0"/>
                <a:ea typeface="Calibri" pitchFamily="34" charset="0"/>
                <a:cs typeface="Times New Roman" pitchFamily="18" charset="0"/>
              </a:rPr>
              <a:t>Nội dung câu hỏi không rõ cho nên trong trường hợp bản án tuyên tiếp tục kê biên ngôi nhà gắn liền với đất của ông A để đảm bảo nghĩa vụ thi hành án đối với khoản chủ động thì cơ quan thi hành án ra quyết định thi hành án chủ động. Trường hợp bản án tuyên tiếp tục kê biên ngôi nhà gắn liền với đất của ông A để đảm bảo nghĩa vụ thi hành án đối với khoản theo đơn yêu cầu thì cơ quan thi hành án ra quyết định thi hành án theo đơn yêu cầu.</a:t>
            </a:r>
            <a:endParaRPr kumimoji="0" lang="nl-NL" sz="24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1"/>
          <p:cNvSpPr>
            <a:spLocks noChangeArrowheads="1"/>
          </p:cNvSpPr>
          <p:nvPr/>
        </p:nvSpPr>
        <p:spPr bwMode="auto">
          <a:xfrm>
            <a:off x="304800" y="-40615"/>
            <a:ext cx="85344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nl-NL" sz="2400" b="1" i="0" u="none" strike="noStrike" cap="none" normalizeH="0" baseline="0" dirty="0" smtClean="0">
                <a:ln>
                  <a:noFill/>
                </a:ln>
                <a:effectLst/>
                <a:latin typeface="Times New Roman" pitchFamily="18" charset="0"/>
                <a:ea typeface="Calibri" pitchFamily="34" charset="0"/>
                <a:cs typeface="Times New Roman" pitchFamily="18" charset="0"/>
              </a:rPr>
              <a:t>Câu hỏi 22</a:t>
            </a:r>
            <a:endParaRPr kumimoji="0" lang="en-US" sz="2400" b="1" i="0" u="none" strike="noStrike" cap="none" normalizeH="0" baseline="0" dirty="0" smtClean="0">
              <a:ln>
                <a:noFill/>
              </a:ln>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nl-NL"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Điều 47 Nghị định 62 quy định những trường hợp không phải chịu phí thi hành án tại khoản 7 Điều 47 quy định không thu phí thi hành án đối với những khoản chủ động tại điểm b khoản 2 Điều 36 Luật Thi hành án dân sự.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nl-NL"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Vậy, đối với các khoản chủ động được quy định tại các điểm a, c, d, đ của Điều 36 Luật Thi hành án thì có thu phí hay không?</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nl-NL" sz="2400" b="1" i="1"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Trả lời:</a:t>
            </a:r>
            <a:endParaRPr kumimoji="0" lang="en-US" sz="2400" b="1" i="1" u="sng" strike="noStrike" cap="none" normalizeH="0" baseline="0" dirty="0" smtClean="0">
              <a:ln>
                <a:noFill/>
              </a:ln>
              <a:solidFill>
                <a:schemeClr val="tx1"/>
              </a:solidFill>
              <a:effectLst/>
              <a:latin typeface="Times New Roman" pitchFamily="18" charset="0"/>
              <a:cs typeface="Times New Roman" pitchFamily="18" charset="0"/>
            </a:endParaRPr>
          </a:p>
          <a:p>
            <a:pPr lvl="0" indent="457200" algn="just" eaLnBrk="0" fontAlgn="base" hangingPunct="0">
              <a:spcBef>
                <a:spcPct val="0"/>
              </a:spcBef>
              <a:spcAft>
                <a:spcPct val="0"/>
              </a:spcAft>
            </a:pPr>
            <a:r>
              <a:rPr kumimoji="0" lang="nl-NL"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Theo quy định tại Điều 60 Luật Thi hành án dân sự thì</a:t>
            </a:r>
            <a:r>
              <a:rPr kumimoji="0" lang="nl-NL"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nl-NL"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Người được thi hành án phải nộp phí thi hành án dân sự”. Đối với các </a:t>
            </a:r>
            <a:r>
              <a:rPr kumimoji="0" lang="nl-NL"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khoản chủ động được quy định tại các điểm a, c, d, khoản</a:t>
            </a:r>
            <a:r>
              <a:rPr kumimoji="0" lang="nl-NL"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2</a:t>
            </a:r>
            <a:r>
              <a:rPr kumimoji="0" lang="nl-NL"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Điều 36 Luật THADS thì khoản chủ động đều thu, nộp vào ngân sách nhà nước, do đó, trong trương hợp này không có người được thi hành án nên cơ quan thi hành án không tiến hành thu phí thi hành án. Đối</a:t>
            </a:r>
            <a:r>
              <a:rPr kumimoji="0" lang="nl-NL"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với trường hợp thi hành án QĐADBPKC tạm thời (điểm đ </a:t>
            </a:r>
            <a:r>
              <a:rPr lang="nl-NL" sz="2400" dirty="0" smtClean="0">
                <a:solidFill>
                  <a:srgbClr val="222222"/>
                </a:solidFill>
                <a:latin typeface="Times New Roman" pitchFamily="18" charset="0"/>
                <a:ea typeface="Calibri" pitchFamily="34" charset="0"/>
                <a:cs typeface="Times New Roman" pitchFamily="18" charset="0"/>
              </a:rPr>
              <a:t>khoản 2 Điều 36 Luật THADS</a:t>
            </a:r>
            <a:r>
              <a:rPr kumimoji="0" lang="nl-NL"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thì cơ quan THADS không thực hiện việc chi tiền, trả tài sản cho nên không thu phí thi hành án. </a:t>
            </a:r>
            <a:endParaRPr kumimoji="0" lang="nl-NL"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1"/>
          <p:cNvSpPr>
            <a:spLocks noChangeArrowheads="1"/>
          </p:cNvSpPr>
          <p:nvPr/>
        </p:nvSpPr>
        <p:spPr bwMode="auto">
          <a:xfrm>
            <a:off x="304800" y="416513"/>
            <a:ext cx="85344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nl-NL"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Câu hỏi 23</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nl-NL"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Bản án tuyên ông A được nhận ngôi nhà và phải thối lại cho bà B số tiền 500 triệu đồng (tương ứng với tỷ lên 50% giá trị ngôi nhà). Theo yêu cầu của bà B cơ quan thi hành án cơ quan thi hành án đã ra quyết định buộc ông A phải trả cho bà B 500 triệu đồng. Quá trình tổ chức thi hành án, ông A yêu cầu định giá lại ngôi nhà theo quy định tại Điều 59 Luật Thi hành án dân sự và Điều 17 Nghị định 62. Kết quả định giá lại ngôi nhà có giá trị là 700 triệu đồng. Căn cứ kết quả định giá lại, ông A tự nguyện nộp 350 triệu đồng để trả cho bà B. Bà B không đồng ý nhận 350 triệu đồng, Bà B yêu cầu được nhận đủ 500 triệu đồng theo quy định thi hành án và nội dung bản án đã tuyên, đồng thời khiếu nại Chấp hành viên không thi hành đúng bản án và quyết định thi hành án. Giải quyết trường hợp này như thế nào?</a:t>
            </a:r>
            <a:endParaRPr kumimoji="0" lang="nl-NL"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1"/>
          <p:cNvSpPr>
            <a:spLocks noChangeArrowheads="1"/>
          </p:cNvSpPr>
          <p:nvPr/>
        </p:nvSpPr>
        <p:spPr bwMode="auto">
          <a:xfrm>
            <a:off x="304800" y="791677"/>
            <a:ext cx="85344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nl-NL" sz="2400" b="1" dirty="0">
                <a:latin typeface="Times New Roman" pitchFamily="18" charset="0"/>
                <a:ea typeface="Times New Roman" pitchFamily="18" charset="0"/>
                <a:cs typeface="Times New Roman" pitchFamily="18" charset="0"/>
              </a:rPr>
              <a:t> </a:t>
            </a:r>
            <a:r>
              <a:rPr lang="nl-NL" sz="2400" b="1" dirty="0" smtClean="0">
                <a:latin typeface="Times New Roman" pitchFamily="18" charset="0"/>
                <a:ea typeface="Times New Roman" pitchFamily="18" charset="0"/>
                <a:cs typeface="Times New Roman" pitchFamily="18" charset="0"/>
              </a:rPr>
              <a:t>         </a:t>
            </a:r>
            <a:r>
              <a:rPr kumimoji="0" lang="nl-NL" sz="2400" b="1" i="1"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Trả lời:</a:t>
            </a:r>
          </a:p>
          <a:p>
            <a:pPr marL="0" marR="0" lvl="0" indent="0" algn="just" defTabSz="914400" rtl="0" eaLnBrk="1" fontAlgn="base" latinLnBrk="0" hangingPunct="1">
              <a:lnSpc>
                <a:spcPct val="100000"/>
              </a:lnSpc>
              <a:spcBef>
                <a:spcPct val="0"/>
              </a:spcBef>
              <a:spcAft>
                <a:spcPct val="0"/>
              </a:spcAft>
              <a:buClrTx/>
              <a:buSzTx/>
              <a:buFontTx/>
              <a:buNone/>
              <a:tabLst/>
            </a:pPr>
            <a:r>
              <a:rPr lang="nl-NL" sz="2400" b="1" dirty="0" smtClean="0">
                <a:latin typeface="Times New Roman" pitchFamily="18" charset="0"/>
                <a:ea typeface="Times New Roman" pitchFamily="18" charset="0"/>
                <a:cs typeface="Times New Roman" pitchFamily="18" charset="0"/>
              </a:rPr>
              <a:t>          </a:t>
            </a:r>
            <a:r>
              <a:rPr kumimoji="0" lang="nl-NL"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Theo nội dung trên bà B được nhận 500 triệu đồng tương ứng với ½ ngôi nhà, như vậy tại thời điểm bản án, quyết định có hiệu lực thì ngôi nhà trên có giá trị là 1 tỷ đồng. Kết quả định giá lại ngôi nhà trên chỉ có giá trị tại thời điểm định giá là 700 triệu đồng,</a:t>
            </a:r>
            <a:r>
              <a:rPr kumimoji="0" lang="nl-NL" sz="24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do đó, </a:t>
            </a:r>
            <a:r>
              <a:rPr kumimoji="0" lang="nl-NL"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tại thời điểm thi hành án, giá trị của ngôi nhà đã thay đổi giảm trên 20% giá trị tài sản khi bản án, quyết định có hiệu lực pháp luật. Do đó, việc yêu cầu định giá lại tài sản của ông A là có cơ sở theo quy định </a:t>
            </a:r>
            <a:r>
              <a:rPr kumimoji="0" lang="nl-NL"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tại Điều 59 Luật Thi hành án dân sự và Điều 17 Nghị định số 62/2015/NĐ-CP </a:t>
            </a:r>
            <a:r>
              <a:rPr kumimoji="0" lang="nl-NL"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và ông A nộp số 350 tiều tương đương với ½ giá trị ngôi nhà là đúng theo nội dung bản án tuyên.</a:t>
            </a:r>
          </a:p>
          <a:p>
            <a:pPr marL="0" marR="0" lvl="0" indent="0" algn="just" defTabSz="914400" rtl="0" eaLnBrk="1" fontAlgn="base" latinLnBrk="0" hangingPunct="1">
              <a:lnSpc>
                <a:spcPct val="100000"/>
              </a:lnSpc>
              <a:spcBef>
                <a:spcPct val="0"/>
              </a:spcBef>
              <a:spcAft>
                <a:spcPct val="0"/>
              </a:spcAft>
              <a:buClrTx/>
              <a:buSzTx/>
              <a:buFontTx/>
              <a:buNone/>
              <a:tabLst/>
            </a:pPr>
            <a:r>
              <a:rPr kumimoji="0" lang="nl-NL"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Trong trường hợp bà B có đơn khiếu nại thì cơ quan thi hành </a:t>
            </a:r>
            <a:r>
              <a:rPr kumimoji="0" lang="nl-NL" sz="24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án </a:t>
            </a:r>
            <a:r>
              <a:rPr kumimoji="0" lang="nl-NL" sz="24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giải </a:t>
            </a:r>
            <a:r>
              <a:rPr kumimoji="0" lang="nl-NL"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quyết theo quy định của pháp luật.</a:t>
            </a:r>
            <a:endParaRPr kumimoji="0" lang="nl-NL"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1"/>
          <p:cNvSpPr>
            <a:spLocks noChangeArrowheads="1"/>
          </p:cNvSpPr>
          <p:nvPr/>
        </p:nvSpPr>
        <p:spPr bwMode="auto">
          <a:xfrm>
            <a:off x="304800" y="753577"/>
            <a:ext cx="85344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60363"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Câu</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số</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24</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60363"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A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phạm</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tội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giết</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người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bị</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phạt</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tù</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chung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thân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trước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xét</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xử</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đã</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đóng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khắc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phục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hậu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quả</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được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30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triệu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đồng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Tại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bản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tòa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tuyên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phải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bồi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thường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100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triệu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Sau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có</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hiệu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lực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người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được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và</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người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phải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không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làm</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yêu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cầu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thì</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xử</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lý</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số</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tiền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30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triệu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như</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thế</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nào</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60363" algn="just" defTabSz="914400" rtl="0" eaLnBrk="0" fontAlgn="base" latinLnBrk="0" hangingPunct="0">
              <a:lnSpc>
                <a:spcPct val="100000"/>
              </a:lnSpc>
              <a:spcBef>
                <a:spcPct val="0"/>
              </a:spcBef>
              <a:spcAft>
                <a:spcPct val="0"/>
              </a:spcAft>
              <a:buClrTx/>
              <a:buSzTx/>
              <a:buFontTx/>
              <a:buNone/>
              <a:tabLst/>
            </a:pPr>
            <a:r>
              <a:rPr kumimoji="0" lang="en-US" sz="2400" b="1" i="1" u="sng"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Trả</a:t>
            </a:r>
            <a:r>
              <a:rPr kumimoji="0" lang="en-US" sz="2400" b="1" i="1"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1" u="sng"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lời</a:t>
            </a:r>
            <a:r>
              <a:rPr kumimoji="0" lang="en-US" sz="2400" b="1" i="1"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t>
            </a:r>
            <a:endParaRPr kumimoji="0" lang="en-US" sz="2400" b="0" i="1" u="sng"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360363"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Đối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với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trường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hợp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này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sau</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có</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hiệu</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lực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cơ</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quan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dân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sự</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thông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báo</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cho</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người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được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biết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về</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quyền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làm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yêu</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cầu</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Hết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thời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hiệu</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yêu</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cầu</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người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được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không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làm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yêu</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cầu</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thì</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cơ</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quan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làm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thủ</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tục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sung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công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quỹ</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theo</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tại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Điều</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126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Luật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dân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sự</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305800" cy="5632311"/>
          </a:xfrm>
          <a:prstGeom prst="rect">
            <a:avLst/>
          </a:prstGeom>
        </p:spPr>
        <p:txBody>
          <a:bodyPr wrap="square">
            <a:spAutoFit/>
          </a:bodyPr>
          <a:lstStyle/>
          <a:p>
            <a:pPr lvl="0"/>
            <a:r>
              <a:rPr lang="en-US" sz="2400" b="1" i="1" dirty="0" err="1" smtClean="0">
                <a:latin typeface="Times New Roman" pitchFamily="18" charset="0"/>
                <a:ea typeface="Calibri" pitchFamily="34" charset="0"/>
                <a:cs typeface="Times New Roman" pitchFamily="18" charset="0"/>
              </a:rPr>
              <a:t>Trả</a:t>
            </a:r>
            <a:r>
              <a:rPr lang="en-US" sz="2400" b="1" i="1" dirty="0" smtClean="0">
                <a:latin typeface="Times New Roman" pitchFamily="18" charset="0"/>
                <a:ea typeface="Calibri" pitchFamily="34" charset="0"/>
                <a:cs typeface="Times New Roman" pitchFamily="18" charset="0"/>
              </a:rPr>
              <a:t> </a:t>
            </a:r>
            <a:r>
              <a:rPr lang="en-US" sz="2400" b="1" i="1" dirty="0" err="1" smtClean="0">
                <a:latin typeface="Times New Roman" pitchFamily="18" charset="0"/>
                <a:ea typeface="Calibri" pitchFamily="34" charset="0"/>
                <a:cs typeface="Times New Roman" pitchFamily="18" charset="0"/>
              </a:rPr>
              <a:t>lời</a:t>
            </a:r>
            <a:endParaRPr lang="en-US" sz="2400" b="1" i="1" dirty="0" smtClean="0">
              <a:latin typeface="Times New Roman" pitchFamily="18" charset="0"/>
              <a:ea typeface="Calibri" pitchFamily="34" charset="0"/>
              <a:cs typeface="Times New Roman" pitchFamily="18" charset="0"/>
            </a:endParaRPr>
          </a:p>
          <a:p>
            <a:r>
              <a:rPr lang="nl-NL" sz="2400" dirty="0" smtClean="0">
                <a:latin typeface="Times New Roman" pitchFamily="18" charset="0"/>
                <a:cs typeface="Times New Roman" pitchFamily="18" charset="0"/>
              </a:rPr>
              <a:t>	Theo khoản 2 Điều 6 của TT số 12 thì: Hồ sơ chuyển Viện kiểm sát quy định tại các khoản 2, 3 và 4 Điều 62 Luật Thi hành án dân sự bao gồm: “2.</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Toà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3. </a:t>
            </a:r>
            <a:r>
              <a:rPr lang="en-US" sz="2400" dirty="0" err="1" smtClean="0">
                <a:latin typeface="Times New Roman" pitchFamily="18" charset="0"/>
                <a:cs typeface="Times New Roman" pitchFamily="18" charset="0"/>
              </a:rPr>
              <a:t>Biên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xác</a:t>
            </a:r>
            <a:r>
              <a:rPr lang="en-US" sz="2400" dirty="0" smtClean="0">
                <a:latin typeface="Times New Roman" pitchFamily="18" charset="0"/>
                <a:cs typeface="Times New Roman" pitchFamily="18" charset="0"/>
              </a:rPr>
              <a:t> minh </a:t>
            </a:r>
            <a:r>
              <a:rPr lang="en-US" sz="2400" dirty="0" err="1" smtClean="0">
                <a:latin typeface="Times New Roman" pitchFamily="18" charset="0"/>
                <a:cs typeface="Times New Roman" pitchFamily="18" charset="0"/>
              </a:rPr>
              <a:t>điều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quá</a:t>
            </a:r>
            <a:r>
              <a:rPr lang="en-US" sz="2400" dirty="0" smtClean="0">
                <a:latin typeface="Times New Roman" pitchFamily="18" charset="0"/>
                <a:cs typeface="Times New Roman" pitchFamily="18" charset="0"/>
              </a:rPr>
              <a:t> 03 </a:t>
            </a:r>
            <a:r>
              <a:rPr lang="en-US" sz="2400" dirty="0" err="1" smtClean="0">
                <a:latin typeface="Times New Roman" pitchFamily="18" charset="0"/>
                <a:cs typeface="Times New Roman" pitchFamily="18" charset="0"/>
              </a:rPr>
              <a:t>tháng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xét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miễn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giảm</a:t>
            </a:r>
            <a:r>
              <a:rPr lang="en-US" sz="2400" dirty="0" smtClean="0">
                <a:latin typeface="Times New Roman" pitchFamily="18" charset="0"/>
                <a:cs typeface="Times New Roman" pitchFamily="18" charset="0"/>
              </a:rPr>
              <a:t>; 4. </a:t>
            </a:r>
            <a:r>
              <a:rPr lang="en-US" sz="2400" dirty="0" err="1" smtClean="0">
                <a:latin typeface="Times New Roman" pitchFamily="18" charset="0"/>
                <a:cs typeface="Times New Roman" pitchFamily="18" charset="0"/>
              </a:rPr>
              <a:t>Tài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liệu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chứng</a:t>
            </a:r>
            <a:r>
              <a:rPr lang="en-US" sz="2400" dirty="0" smtClean="0">
                <a:latin typeface="Times New Roman" pitchFamily="18" charset="0"/>
                <a:cs typeface="Times New Roman" pitchFamily="18" charset="0"/>
              </a:rPr>
              <a:t> minh </a:t>
            </a:r>
            <a:r>
              <a:rPr lang="en-US" sz="2400" dirty="0" err="1" smtClean="0">
                <a:latin typeface="Times New Roman" pitchFamily="18" charset="0"/>
                <a:cs typeface="Times New Roman" pitchFamily="18" charset="0"/>
              </a:rPr>
              <a:t>điều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xét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miễn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nếu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a:t>
            </a:r>
            <a:endParaRPr lang="nl-NL" sz="2400" dirty="0" smtClean="0">
              <a:latin typeface="Times New Roman" pitchFamily="18" charset="0"/>
              <a:cs typeface="Times New Roman" pitchFamily="18" charset="0"/>
            </a:endParaRPr>
          </a:p>
          <a:p>
            <a:pPr lvl="0"/>
            <a:r>
              <a:rPr lang="nl-NL" sz="2400" dirty="0" smtClean="0">
                <a:latin typeface="Times New Roman" pitchFamily="18" charset="0"/>
                <a:cs typeface="Times New Roman" pitchFamily="18" charset="0"/>
              </a:rPr>
              <a:t>	Đối với hồ sơ đề nghị xét miễn, giảm được lập khi có căn cứ quy định tại Điểm b Khoản 1 Điều 5 Thông tư liên tịch này thì phải kèm theo đơn đề nghị xét miễn, giảm của người phải thi hành án. </a:t>
            </a:r>
            <a:r>
              <a:rPr lang="nl-NL" sz="2400" dirty="0" smtClean="0">
                <a:solidFill>
                  <a:srgbClr val="FF0000"/>
                </a:solidFill>
                <a:latin typeface="Times New Roman" pitchFamily="18" charset="0"/>
                <a:ea typeface="Calibri" pitchFamily="34" charset="0"/>
                <a:cs typeface="Times New Roman" pitchFamily="18" charset="0"/>
              </a:rPr>
              <a:t>Như vậy, theo các quy định trên thì Hồ sơ đề nghị xét miễn giảm không bắt buộc có đơn, trừ trường hợp Hồ sơ đề nghị xét miễn giảm theo đơn yêu cầu của người phải thi hành án </a:t>
            </a:r>
            <a:endParaRPr lang="en-US" sz="2400" dirty="0" smtClean="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1"/>
          <p:cNvSpPr>
            <a:spLocks noChangeArrowheads="1"/>
          </p:cNvSpPr>
          <p:nvPr/>
        </p:nvSpPr>
        <p:spPr bwMode="auto">
          <a:xfrm>
            <a:off x="381000" y="1185082"/>
            <a:ext cx="8382000" cy="31162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Câu</a:t>
            </a:r>
            <a:r>
              <a:rPr kumimoji="0" lang="en-US" sz="2400" b="1"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số</a:t>
            </a:r>
            <a:r>
              <a:rPr kumimoji="0" lang="en-US" sz="2400" b="1"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25</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Nội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dung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câu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hỏi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Trong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trường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hợp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cơ</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quan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không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thể</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giao</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tài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sản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cho</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người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mua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được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tài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sản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đấu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giá</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thì</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người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mua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được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tài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sản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có</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quyền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yêu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cầu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hủy</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bỏ</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hợp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đồng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đấu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giá</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theo</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quy</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định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tại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khoản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4,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Điều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27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Nghị</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định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62.</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Vậy</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thời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điểm</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người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mua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được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tài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sản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được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yêu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cầu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hủy</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bỏ</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hợp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đồng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và</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trình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tự</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thủ</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tục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hủy</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bỏ</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hợp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đồng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đấu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giá</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tài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sản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được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thực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hiện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như</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thế</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nào</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1"/>
          <p:cNvSpPr>
            <a:spLocks noChangeArrowheads="1"/>
          </p:cNvSpPr>
          <p:nvPr/>
        </p:nvSpPr>
        <p:spPr bwMode="auto">
          <a:xfrm>
            <a:off x="304800" y="306556"/>
            <a:ext cx="8534400"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000" b="1" i="1" u="sng"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Trả</a:t>
            </a:r>
            <a:r>
              <a:rPr kumimoji="0" lang="en-US" sz="2000" b="1" i="1"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2000" b="1" i="1" u="sng"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lời</a:t>
            </a:r>
            <a:r>
              <a:rPr kumimoji="0" lang="en-US" sz="2000" b="1" i="1"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endParaRPr kumimoji="0" lang="en-US" sz="2000" b="1" i="1" u="sng"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Theo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quy</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định</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tại</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khoản</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3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Điều</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27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Nghị</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định</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số</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62/2015/NĐ-CP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thì</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Người</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mua</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được</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tài</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sản</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bán</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đấu</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giá</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phải</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nộp</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tiền</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vào</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tài</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khoản</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của</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cơ</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quan</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dân</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sự</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trong</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thời</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hạn</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không</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quá</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15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ngày</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kể</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từ</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ngày</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đấu</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giá</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thành</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Trong</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thời</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hạn</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không</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quá</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30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ngày</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trường</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hợp</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khó</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khăn</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phức</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tạp</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thì</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không</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quá</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60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ngày</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kể</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từ</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ngày</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người</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mua</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được</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tài</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sản</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nộp</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đủ</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tiền</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cơ</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quan</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dân</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sự</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phải</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tổ</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chức</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việc</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giao</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tài</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sản</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cho</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người</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mua</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được</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tài</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sản</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trừ</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trường</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hợp</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có</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sự</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kiện</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bất</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khả</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kháng</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Do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đó</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nếu</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hết</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thời</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hạn</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60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ngày</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kể</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từ</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ngày</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người</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mua</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được</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tài</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sản</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bán</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đấu</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giá</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nộp</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đủ</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tiền</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vào</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tài</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khoản</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của</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cơ</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quan</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dân</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sự</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mà</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cơ</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quan</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dân</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sự</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chưa</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giao</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được</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tài</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sản</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thì</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người</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mua</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được</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tài</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sản</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có</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quyển</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yêu</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cầu</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hủy</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bỏ</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hợp</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đồng</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mua</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bán</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tài</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sản</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Về</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trình</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tự</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thủ</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tục</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hủy</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bỏ</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hợp</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đồng</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bán</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đấu</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giá</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tài</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được</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thực</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hiện</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theo</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quy</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định</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tại</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khoản</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1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Điều</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48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Nghị</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định</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số</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17/2010/NĐ-CP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về</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bán</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đấu</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giá</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tài</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sản</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và</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các</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quy</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định</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về</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pháp</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luật</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dân</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sự</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như</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các</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bên</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tham</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gia</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hợp</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đồng</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bán</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đầu</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giá</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gồm</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người</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mua</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được</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tài</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sản</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tổ</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chức</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bán</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đấu</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giá</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cơ</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quan</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và</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người</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phải</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thỏa</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thuận</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với</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nhau</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về</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việc</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hủy</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bỏ</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hợp</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đồng</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Trường</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hợp</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các</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bên</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không</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thỏa</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thuận</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được</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với</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nhau</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thì</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người</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mua</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được</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tài</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sản</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có</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quyền</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yêu</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cầu</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Tòa</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có</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thẩm</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quyền</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hủy</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bỏ</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hợp</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đồng</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mua</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bán</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tài</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sản</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bán</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đấu</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giá</a:t>
            </a:r>
            <a:r>
              <a:rPr kumimoji="0" lang="en-US"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1"/>
          <p:cNvSpPr>
            <a:spLocks noChangeArrowheads="1"/>
          </p:cNvSpPr>
          <p:nvPr/>
        </p:nvSpPr>
        <p:spPr bwMode="auto">
          <a:xfrm>
            <a:off x="304800" y="283846"/>
            <a:ext cx="85344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en-US" sz="2100" b="1"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Câu</a:t>
            </a:r>
            <a:r>
              <a:rPr kumimoji="0" lang="en-US" sz="2100" b="1"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100" b="1"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hỏi</a:t>
            </a:r>
            <a:r>
              <a:rPr kumimoji="0" lang="en-US" sz="2100" b="1"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26</a:t>
            </a:r>
            <a:endParaRPr kumimoji="0" lang="en-US" sz="21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en-US" sz="21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Trường</a:t>
            </a:r>
            <a:r>
              <a:rPr kumimoji="0" lang="en-US" sz="21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1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hợp</a:t>
            </a:r>
            <a:r>
              <a:rPr kumimoji="0" lang="en-US" sz="21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1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chỉ</a:t>
            </a:r>
            <a:r>
              <a:rPr kumimoji="0" lang="en-US" sz="21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1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có</a:t>
            </a:r>
            <a:r>
              <a:rPr kumimoji="0" lang="en-US" sz="21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1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người</a:t>
            </a:r>
            <a:r>
              <a:rPr kumimoji="0" lang="en-US" sz="21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1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phải</a:t>
            </a:r>
            <a:r>
              <a:rPr kumimoji="0" lang="en-US" sz="21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1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1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1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1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1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1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1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yêu</a:t>
            </a:r>
            <a:r>
              <a:rPr kumimoji="0" lang="en-US" sz="21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1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cầu</a:t>
            </a:r>
            <a:r>
              <a:rPr kumimoji="0" lang="en-US" sz="21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1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định</a:t>
            </a:r>
            <a:r>
              <a:rPr kumimoji="0" lang="en-US" sz="21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1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giá</a:t>
            </a:r>
            <a:r>
              <a:rPr kumimoji="0" lang="en-US" sz="21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1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lại</a:t>
            </a:r>
            <a:r>
              <a:rPr kumimoji="0" lang="en-US" sz="21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1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thì</a:t>
            </a:r>
            <a:r>
              <a:rPr kumimoji="0" lang="en-US" sz="21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1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có</a:t>
            </a:r>
            <a:r>
              <a:rPr kumimoji="0" lang="en-US" sz="21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1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chấp</a:t>
            </a:r>
            <a:r>
              <a:rPr kumimoji="0" lang="en-US" sz="21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1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nhận</a:t>
            </a:r>
            <a:r>
              <a:rPr kumimoji="0" lang="en-US" sz="21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hay </a:t>
            </a:r>
            <a:r>
              <a:rPr kumimoji="0" lang="en-US" sz="21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không</a:t>
            </a:r>
            <a:r>
              <a:rPr kumimoji="0" lang="en-US" sz="21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(Theo </a:t>
            </a:r>
            <a:r>
              <a:rPr kumimoji="0" lang="en-US" sz="21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điểm</a:t>
            </a:r>
            <a:r>
              <a:rPr kumimoji="0" lang="en-US" sz="21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b </a:t>
            </a:r>
            <a:r>
              <a:rPr kumimoji="0" lang="en-US" sz="21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khoản</a:t>
            </a:r>
            <a:r>
              <a:rPr kumimoji="0" lang="en-US" sz="21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1 </a:t>
            </a:r>
            <a:r>
              <a:rPr kumimoji="0" lang="en-US" sz="21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Điều</a:t>
            </a:r>
            <a:r>
              <a:rPr kumimoji="0" lang="en-US" sz="21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99 </a:t>
            </a:r>
            <a:r>
              <a:rPr kumimoji="0" lang="en-US" sz="21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Luật</a:t>
            </a:r>
            <a:r>
              <a:rPr kumimoji="0" lang="en-US" sz="21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1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1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1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1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1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1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1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dân</a:t>
            </a:r>
            <a:r>
              <a:rPr kumimoji="0" lang="en-US" sz="21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1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sự</a:t>
            </a:r>
            <a:r>
              <a:rPr kumimoji="0" lang="en-US" sz="21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endParaRPr kumimoji="0" lang="en-US" sz="2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en-US" sz="2100" b="1" i="1" u="sng"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Trả</a:t>
            </a:r>
            <a:r>
              <a:rPr kumimoji="0" lang="en-US" sz="2100" b="1" i="1"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2100" b="1" i="1" u="sng"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lời</a:t>
            </a:r>
            <a:r>
              <a:rPr kumimoji="0" lang="en-US" sz="2100" b="1" i="1"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en-US" sz="21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Điểm</a:t>
            </a:r>
            <a:r>
              <a:rPr kumimoji="0" lang="en-US" sz="21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b </a:t>
            </a:r>
            <a:r>
              <a:rPr kumimoji="0" lang="en-US" sz="21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khoản</a:t>
            </a:r>
            <a:r>
              <a:rPr kumimoji="0" lang="en-US" sz="21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1 </a:t>
            </a:r>
            <a:r>
              <a:rPr kumimoji="0" lang="en-US" sz="21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Điều</a:t>
            </a:r>
            <a:r>
              <a:rPr kumimoji="0" lang="en-US" sz="21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99 </a:t>
            </a:r>
            <a:r>
              <a:rPr kumimoji="0" lang="en-US" sz="21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Luật</a:t>
            </a:r>
            <a:r>
              <a:rPr kumimoji="0" lang="en-US" sz="21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1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1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1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1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1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1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1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dân</a:t>
            </a:r>
            <a:r>
              <a:rPr kumimoji="0" lang="en-US" sz="21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1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sự</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đã</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được</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sửa</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đổi</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bổ</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sung)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quy</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định</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Đương</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sự</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có</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yêu</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cầu</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định</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giá</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lại</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trước</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khi</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có</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thông</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báo</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công</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khai</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về</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việc</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bán</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đấu</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giá</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tài</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sản</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Yêu</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cầu</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định</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giá</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lại</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chỉ</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được</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thực</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hiện</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một</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lần</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và</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chỉ</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được</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chấp</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nhận</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nếu</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đương</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sự</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có</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đơn</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yêu</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cầu</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trong</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thời</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hạn</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05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ngày</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làm</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việc</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kể</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từ</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ngày</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nhận</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được</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thông</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báo</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về</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kết</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quả</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thẩm</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định</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giá</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và</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phải</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nộp</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ngay</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tạm</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ứng</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chi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phí</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định</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giá</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lại</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tài</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sản</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Theo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đó</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trường</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hợp</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người</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phải</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yêu</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càu</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định</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giá</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lại</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tài</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sản</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thì</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cơ</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quan</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dân</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sự</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thực</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hiện</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việc</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định</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giá</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lại</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tài</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sản</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nếu</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họ</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đáp</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ứng</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đủ</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các</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điều</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kiện</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sau</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228600" algn="just" defTabSz="914400" rtl="0" eaLnBrk="0" fontAlgn="base" latinLnBrk="0" hangingPunct="0">
              <a:lnSpc>
                <a:spcPct val="100000"/>
              </a:lnSpc>
              <a:spcBef>
                <a:spcPct val="0"/>
              </a:spcBef>
              <a:spcAft>
                <a:spcPct val="0"/>
              </a:spcAft>
              <a:buClrTx/>
              <a:buSzTx/>
              <a:buFontTx/>
              <a:buChar char="-"/>
              <a:tabLst/>
            </a:pP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Yêu</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cầu</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định</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giá</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lại</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trong</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thời</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hạn</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05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ngày</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làm</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việc</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kể</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từ</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ngày</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nhận</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được</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thông</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báo</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về</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kết</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quả</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thẩm</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định</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giá</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và</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trước</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khi</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có</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thông</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báo</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công</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khai</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về</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việc</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bán</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đấu</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giá</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tài</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sản</a:t>
            </a:r>
            <a:r>
              <a:rPr kumimoji="0" lang="en-US" sz="21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228600" algn="just" defTabSz="914400" rtl="0" eaLnBrk="0" fontAlgn="base" latinLnBrk="0" hangingPunct="0">
              <a:lnSpc>
                <a:spcPct val="100000"/>
              </a:lnSpc>
              <a:spcBef>
                <a:spcPct val="0"/>
              </a:spcBef>
              <a:spcAft>
                <a:spcPct val="0"/>
              </a:spcAft>
              <a:buClrTx/>
              <a:buSzTx/>
              <a:buFontTx/>
              <a:buChar char="-"/>
              <a:tabLst/>
            </a:pP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Chưa</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có</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yêu</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cầu</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định</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giá</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lại</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trước</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đó</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và</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đã</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được</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cơ</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quan</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THADS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chấp</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nhận</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228600" algn="just" defTabSz="914400" rtl="0" eaLnBrk="0" fontAlgn="base" latinLnBrk="0" hangingPunct="0">
              <a:lnSpc>
                <a:spcPct val="100000"/>
              </a:lnSpc>
              <a:spcBef>
                <a:spcPct val="0"/>
              </a:spcBef>
              <a:spcAft>
                <a:spcPct val="0"/>
              </a:spcAft>
              <a:buClrTx/>
              <a:buSzTx/>
              <a:buFontTx/>
              <a:buChar char="-"/>
              <a:tabLst/>
            </a:pP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Nộp</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ngay</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tiền</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tạm</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ứng</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chi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phí</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định</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giá</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lại</a:t>
            </a:r>
            <a:r>
              <a:rPr kumimoji="0" lang="en-US"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1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1"/>
          <p:cNvSpPr>
            <a:spLocks noChangeArrowheads="1"/>
          </p:cNvSpPr>
          <p:nvPr/>
        </p:nvSpPr>
        <p:spPr bwMode="auto">
          <a:xfrm>
            <a:off x="304800" y="612846"/>
            <a:ext cx="8382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Câu</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hỏi</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27</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en-US" sz="2400" dirty="0">
                <a:solidFill>
                  <a:srgbClr val="222222"/>
                </a:solidFill>
                <a:latin typeface="Times New Roman" pitchFamily="18" charset="0"/>
                <a:ea typeface="Calibri" pitchFamily="34" charset="0"/>
                <a:cs typeface="Times New Roman" pitchFamily="18" charset="0"/>
              </a:rPr>
              <a:t> </a:t>
            </a:r>
            <a:r>
              <a:rPr lang="en-US" sz="2400" dirty="0" smtClean="0">
                <a:solidFill>
                  <a:srgbClr val="222222"/>
                </a:solidFill>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theo</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yêu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cầu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mà</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người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được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rút</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yêu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cầu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để</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các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bên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thỏa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thuận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không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đề</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nghị</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đình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chỉ</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thì</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giải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quyết</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như</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thế</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nào</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en-US" sz="2400" b="1" i="1" dirty="0">
                <a:solidFill>
                  <a:srgbClr val="222222"/>
                </a:solidFill>
                <a:latin typeface="Times New Roman" pitchFamily="18" charset="0"/>
                <a:ea typeface="Calibri" pitchFamily="34" charset="0"/>
                <a:cs typeface="Times New Roman" pitchFamily="18" charset="0"/>
              </a:rPr>
              <a:t> </a:t>
            </a:r>
            <a:r>
              <a:rPr lang="en-US" sz="2400" b="1" i="1" dirty="0" smtClean="0">
                <a:solidFill>
                  <a:srgbClr val="222222"/>
                </a:solidFill>
                <a:latin typeface="Times New Roman" pitchFamily="18" charset="0"/>
                <a:ea typeface="Calibri" pitchFamily="34" charset="0"/>
                <a:cs typeface="Times New Roman" pitchFamily="18" charset="0"/>
              </a:rPr>
              <a:t>      </a:t>
            </a:r>
            <a:r>
              <a:rPr kumimoji="0" lang="en-US" sz="2400" b="1" i="1" u="sng"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Trả</a:t>
            </a:r>
            <a:r>
              <a:rPr kumimoji="0" lang="en-US" sz="2400" b="1" i="1"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2400" b="1" i="1" u="sng"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lời</a:t>
            </a:r>
            <a:r>
              <a:rPr kumimoji="0" lang="en-US" sz="2400" b="1" i="1"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endParaRPr kumimoji="0" lang="en-US" sz="2400" b="1" i="1" u="sng" strike="noStrike" cap="none" normalizeH="0" baseline="0" dirty="0" smtClean="0">
              <a:ln>
                <a:noFill/>
              </a:ln>
              <a:solidFill>
                <a:schemeClr val="tx1"/>
              </a:solidFill>
              <a:effectLst/>
              <a:latin typeface="Times New Roman" pitchFamily="18" charset="0"/>
              <a:cs typeface="Times New Roman" pitchFamily="18" charset="0"/>
            </a:endParaRPr>
          </a:p>
          <a:p>
            <a:pPr lvl="0" algn="just" eaLnBrk="0" fontAlgn="base" hangingPunct="0">
              <a:spcBef>
                <a:spcPct val="0"/>
              </a:spcBef>
              <a:spcAft>
                <a:spcPct val="0"/>
              </a:spcAft>
            </a:pPr>
            <a:r>
              <a:rPr lang="en-US" sz="2400" dirty="0">
                <a:solidFill>
                  <a:srgbClr val="FF0000"/>
                </a:solidFill>
                <a:latin typeface="Times New Roman" pitchFamily="18" charset="0"/>
                <a:ea typeface="Calibri" pitchFamily="34" charset="0"/>
                <a:cs typeface="Times New Roman" pitchFamily="18" charset="0"/>
              </a:rPr>
              <a:t> </a:t>
            </a:r>
            <a:r>
              <a:rPr lang="en-US" sz="2400" dirty="0" smtClean="0">
                <a:solidFill>
                  <a:srgbClr val="FF0000"/>
                </a:solidFill>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Theo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Bộ</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luật</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dân</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sự</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thì</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công</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dân</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có</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quyền</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tự</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định</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đoạt</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đối</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với</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các</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quyền</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của</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mình</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trừ</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trường</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hợp</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việc</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định</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đoạt</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đó</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làm</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ảnh</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hưởng</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đến</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quyền</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và</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lợi</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ích</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hợp</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pháp</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của</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người</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khác</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Do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đó</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người</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được</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có</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quyền</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rút</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đơn</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yêu</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cầu</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Mặt</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khác</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việc</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theo</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yêu</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cầu</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được</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căn</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cứ</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Bản</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quyết</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định</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của</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Tòa</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và</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yêu</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cầu</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của</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công</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dân</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nên</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khi</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người</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được</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đã</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rút</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đơn</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yêu</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cầu</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thì</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căn</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cứ</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ra</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quyết</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định</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án</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không</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còn</a:t>
            </a:r>
            <a:r>
              <a:rPr lang="en-US" sz="2400" dirty="0" smtClean="0">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thì</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cơ</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quan</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căn</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cứ</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vào</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điểm</a:t>
            </a:r>
            <a:r>
              <a:rPr lang="en-US" sz="2400" dirty="0" smtClean="0">
                <a:latin typeface="Times New Roman" pitchFamily="18" charset="0"/>
                <a:ea typeface="Calibri" pitchFamily="34" charset="0"/>
                <a:cs typeface="Times New Roman" pitchFamily="18" charset="0"/>
              </a:rPr>
              <a:t> c </a:t>
            </a:r>
            <a:r>
              <a:rPr lang="en-US" sz="2400" dirty="0" err="1" smtClean="0">
                <a:latin typeface="Times New Roman" pitchFamily="18" charset="0"/>
                <a:ea typeface="Calibri" pitchFamily="34" charset="0"/>
                <a:cs typeface="Times New Roman" pitchFamily="18" charset="0"/>
              </a:rPr>
              <a:t>khoản</a:t>
            </a:r>
            <a:r>
              <a:rPr lang="en-US" sz="2400" dirty="0" smtClean="0">
                <a:latin typeface="Times New Roman" pitchFamily="18" charset="0"/>
                <a:ea typeface="Calibri" pitchFamily="34" charset="0"/>
                <a:cs typeface="Times New Roman" pitchFamily="18" charset="0"/>
              </a:rPr>
              <a:t> 1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Điều</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37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Luật</a:t>
            </a:r>
            <a:r>
              <a:rPr kumimoji="0" lang="en-US" sz="2400" b="0" i="0" u="none" strike="noStrike" cap="none" normalizeH="0" dirty="0" smtClean="0">
                <a:ln>
                  <a:noFill/>
                </a:ln>
                <a:effectLst/>
                <a:latin typeface="Times New Roman" pitchFamily="18" charset="0"/>
                <a:ea typeface="Calibri" pitchFamily="34" charset="0"/>
                <a:cs typeface="Times New Roman" pitchFamily="18" charset="0"/>
              </a:rPr>
              <a:t> THADS</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đ</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ể</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thu</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hồi</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quyết</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định</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1"/>
          <p:cNvSpPr>
            <a:spLocks noChangeArrowheads="1"/>
          </p:cNvSpPr>
          <p:nvPr/>
        </p:nvSpPr>
        <p:spPr bwMode="auto">
          <a:xfrm>
            <a:off x="304800" y="500167"/>
            <a:ext cx="86106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Câu</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28:</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Điều</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30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Luật</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TCVKS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quy</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định</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VKS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có</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quyền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kiểm</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sát</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trực</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tiếp</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hồ</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sơ</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giải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quyết</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khiếu</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nại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của</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các</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cơ</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quan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Tư</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pháp</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Như</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vậy</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hành</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án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dân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sự</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có</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phải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là</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cơ</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quan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Tư</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pháp</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hay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không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Viện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KSND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có</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thẩm</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quyền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kiểm</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sát</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trực</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tiếp</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hồ</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sơ</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vụ</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việc</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giải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quyết</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khiếu</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nại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tố</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cáo</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của</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cơ</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quan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THADS hay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không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000" b="1" i="1" u="sng"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Trả</a:t>
            </a:r>
            <a:r>
              <a:rPr kumimoji="0" lang="en-US" sz="2000" b="1" i="1"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1" i="1" u="sng"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lời</a:t>
            </a:r>
            <a:r>
              <a:rPr kumimoji="0" lang="en-US" sz="2000" b="1" i="1"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t>
            </a:r>
            <a:endParaRPr kumimoji="0" lang="en-US" sz="2000" b="0" i="1" u="sng"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Việc</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cơ</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quan</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thi</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hành</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án</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dân</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sự</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có</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phải</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là</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cơ</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quan</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Tư</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pháp</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hay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là</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cơ</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quan</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hành</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chính</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thì</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chưa</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có</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quy</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định</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cụ</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thể</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Tuy</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nhiên</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a:t>
            </a: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Luật</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Tổ</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chức</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Viện</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kiểm</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sát</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nhân</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dân</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quy</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định</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chức</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năng</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nhiệm</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vụ</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quyền</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hạn</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của</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Viện</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Kiểm</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sát</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nhân</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dân</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trong</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kiểm</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sát</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thi</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hành</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án</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dân</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sự</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thi</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hành</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án</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hành</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chính</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Bên</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cạnh</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đó</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Điều</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30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Luật</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Tổ</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chức</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Viện</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kiểm</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sát</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nhân</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dân</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quy</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định</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v</a:t>
            </a:r>
            <a:r>
              <a:rPr kumimoji="0" lang="en-US" sz="2000" b="0" i="0" u="none" strike="noStrike" cap="none" normalizeH="0" baseline="0" dirty="0" err="1" smtClean="0" bmk="">
                <a:ln>
                  <a:noFill/>
                </a:ln>
                <a:effectLst/>
                <a:latin typeface="Times New Roman" pitchFamily="18" charset="0"/>
                <a:ea typeface="Times New Roman" pitchFamily="18" charset="0"/>
                <a:cs typeface="Times New Roman" pitchFamily="18" charset="0"/>
              </a:rPr>
              <a:t>ề</a:t>
            </a:r>
            <a:r>
              <a:rPr kumimoji="0" lang="en-US" sz="2000" b="0" i="0" u="none" strike="noStrike" cap="none" normalizeH="0" baseline="0" dirty="0" smtClean="0" bmk="">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bmk="">
                <a:ln>
                  <a:noFill/>
                </a:ln>
                <a:effectLst/>
                <a:latin typeface="Times New Roman" pitchFamily="18" charset="0"/>
                <a:ea typeface="Times New Roman" pitchFamily="18" charset="0"/>
                <a:cs typeface="Times New Roman" pitchFamily="18" charset="0"/>
              </a:rPr>
              <a:t>nhiệm</a:t>
            </a:r>
            <a:r>
              <a:rPr kumimoji="0" lang="en-US" sz="2000" b="0" i="0" u="none" strike="noStrike" cap="none" normalizeH="0" baseline="0" dirty="0" smtClean="0" bmk="">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bmk="">
                <a:ln>
                  <a:noFill/>
                </a:ln>
                <a:effectLst/>
                <a:latin typeface="Times New Roman" pitchFamily="18" charset="0"/>
                <a:ea typeface="Times New Roman" pitchFamily="18" charset="0"/>
                <a:cs typeface="Times New Roman" pitchFamily="18" charset="0"/>
              </a:rPr>
              <a:t>vụ</a:t>
            </a:r>
            <a:r>
              <a:rPr kumimoji="0" lang="en-US" sz="2000" b="0" i="0" u="none" strike="noStrike" cap="none" normalizeH="0" baseline="0" dirty="0" smtClean="0" bmk="">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bmk="">
                <a:ln>
                  <a:noFill/>
                </a:ln>
                <a:effectLst/>
                <a:latin typeface="Times New Roman" pitchFamily="18" charset="0"/>
                <a:ea typeface="Times New Roman" pitchFamily="18" charset="0"/>
                <a:cs typeface="Times New Roman" pitchFamily="18" charset="0"/>
              </a:rPr>
              <a:t>quyền</a:t>
            </a:r>
            <a:r>
              <a:rPr kumimoji="0" lang="en-US" sz="2000" b="0" i="0" u="none" strike="noStrike" cap="none" normalizeH="0" baseline="0" dirty="0" smtClean="0" bmk="">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bmk="">
                <a:ln>
                  <a:noFill/>
                </a:ln>
                <a:effectLst/>
                <a:latin typeface="Times New Roman" pitchFamily="18" charset="0"/>
                <a:ea typeface="Times New Roman" pitchFamily="18" charset="0"/>
                <a:cs typeface="Times New Roman" pitchFamily="18" charset="0"/>
              </a:rPr>
              <a:t>hạn</a:t>
            </a:r>
            <a:r>
              <a:rPr kumimoji="0" lang="en-US" sz="2000" b="0" i="0" u="none" strike="noStrike" cap="none" normalizeH="0" baseline="0" dirty="0" smtClean="0" bmk="">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bmk="">
                <a:ln>
                  <a:noFill/>
                </a:ln>
                <a:effectLst/>
                <a:latin typeface="Times New Roman" pitchFamily="18" charset="0"/>
                <a:ea typeface="Times New Roman" pitchFamily="18" charset="0"/>
                <a:cs typeface="Times New Roman" pitchFamily="18" charset="0"/>
              </a:rPr>
              <a:t>của</a:t>
            </a:r>
            <a:r>
              <a:rPr kumimoji="0" lang="en-US" sz="2000" b="0" i="0" u="none" strike="noStrike" cap="none" normalizeH="0" baseline="0" dirty="0" smtClean="0" bmk="">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bmk="">
                <a:ln>
                  <a:noFill/>
                </a:ln>
                <a:effectLst/>
                <a:latin typeface="Times New Roman" pitchFamily="18" charset="0"/>
                <a:ea typeface="Times New Roman" pitchFamily="18" charset="0"/>
                <a:cs typeface="Times New Roman" pitchFamily="18" charset="0"/>
              </a:rPr>
              <a:t>Viện</a:t>
            </a:r>
            <a:r>
              <a:rPr kumimoji="0" lang="en-US" sz="2000" b="0" i="0" u="none" strike="noStrike" cap="none" normalizeH="0" baseline="0" dirty="0" smtClean="0" bmk="">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bmk="">
                <a:ln>
                  <a:noFill/>
                </a:ln>
                <a:effectLst/>
                <a:latin typeface="Times New Roman" pitchFamily="18" charset="0"/>
                <a:ea typeface="Times New Roman" pitchFamily="18" charset="0"/>
                <a:cs typeface="Times New Roman" pitchFamily="18" charset="0"/>
              </a:rPr>
              <a:t>kiểm</a:t>
            </a:r>
            <a:r>
              <a:rPr kumimoji="0" lang="en-US" sz="2000" b="0" i="0" u="none" strike="noStrike" cap="none" normalizeH="0" baseline="0" dirty="0" smtClean="0" bmk="">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bmk="">
                <a:ln>
                  <a:noFill/>
                </a:ln>
                <a:effectLst/>
                <a:latin typeface="Times New Roman" pitchFamily="18" charset="0"/>
                <a:ea typeface="Times New Roman" pitchFamily="18" charset="0"/>
                <a:cs typeface="Times New Roman" pitchFamily="18" charset="0"/>
              </a:rPr>
              <a:t>sát</a:t>
            </a:r>
            <a:r>
              <a:rPr kumimoji="0" lang="en-US" sz="2000" b="0" i="0" u="none" strike="noStrike" cap="none" normalizeH="0" baseline="0" dirty="0" smtClean="0" bmk="">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bmk="">
                <a:ln>
                  <a:noFill/>
                </a:ln>
                <a:effectLst/>
                <a:latin typeface="Times New Roman" pitchFamily="18" charset="0"/>
                <a:ea typeface="Times New Roman" pitchFamily="18" charset="0"/>
                <a:cs typeface="Times New Roman" pitchFamily="18" charset="0"/>
              </a:rPr>
              <a:t>nhân</a:t>
            </a:r>
            <a:r>
              <a:rPr kumimoji="0" lang="en-US" sz="2000" b="0" i="0" u="none" strike="noStrike" cap="none" normalizeH="0" baseline="0" dirty="0" smtClean="0" bmk="">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bmk="">
                <a:ln>
                  <a:noFill/>
                </a:ln>
                <a:effectLst/>
                <a:latin typeface="Times New Roman" pitchFamily="18" charset="0"/>
                <a:ea typeface="Times New Roman" pitchFamily="18" charset="0"/>
                <a:cs typeface="Times New Roman" pitchFamily="18" charset="0"/>
              </a:rPr>
              <a:t>dân</a:t>
            </a:r>
            <a:r>
              <a:rPr kumimoji="0" lang="en-US" sz="2000" b="0" i="0" u="none" strike="noStrike" cap="none" normalizeH="0" baseline="0" dirty="0" smtClean="0" bmk="">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bmk="">
                <a:ln>
                  <a:noFill/>
                </a:ln>
                <a:effectLst/>
                <a:latin typeface="Times New Roman" pitchFamily="18" charset="0"/>
                <a:ea typeface="Times New Roman" pitchFamily="18" charset="0"/>
                <a:cs typeface="Times New Roman" pitchFamily="18" charset="0"/>
              </a:rPr>
              <a:t>khi</a:t>
            </a:r>
            <a:r>
              <a:rPr kumimoji="0" lang="en-US" sz="2000" b="0" i="0" u="none" strike="noStrike" cap="none" normalizeH="0" baseline="0" dirty="0" smtClean="0" bmk="">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bmk="">
                <a:ln>
                  <a:noFill/>
                </a:ln>
                <a:effectLst/>
                <a:latin typeface="Times New Roman" pitchFamily="18" charset="0"/>
                <a:ea typeface="Times New Roman" pitchFamily="18" charset="0"/>
                <a:cs typeface="Times New Roman" pitchFamily="18" charset="0"/>
              </a:rPr>
              <a:t>kiểm</a:t>
            </a:r>
            <a:r>
              <a:rPr kumimoji="0" lang="en-US" sz="2000" b="0" i="0" u="none" strike="noStrike" cap="none" normalizeH="0" baseline="0" dirty="0" smtClean="0" bmk="">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bmk="">
                <a:ln>
                  <a:noFill/>
                </a:ln>
                <a:effectLst/>
                <a:latin typeface="Times New Roman" pitchFamily="18" charset="0"/>
                <a:ea typeface="Times New Roman" pitchFamily="18" charset="0"/>
                <a:cs typeface="Times New Roman" pitchFamily="18" charset="0"/>
              </a:rPr>
              <a:t>sát</a:t>
            </a:r>
            <a:r>
              <a:rPr kumimoji="0" lang="en-US" sz="2000" b="0" i="0" u="none" strike="noStrike" cap="none" normalizeH="0" baseline="0" dirty="0" smtClean="0" bmk="">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bmk="">
                <a:ln>
                  <a:noFill/>
                </a:ln>
                <a:effectLst/>
                <a:latin typeface="Times New Roman" pitchFamily="18" charset="0"/>
                <a:ea typeface="Times New Roman" pitchFamily="18" charset="0"/>
                <a:cs typeface="Times New Roman" pitchFamily="18" charset="0"/>
              </a:rPr>
              <a:t>việc</a:t>
            </a:r>
            <a:r>
              <a:rPr kumimoji="0" lang="en-US" sz="2000" b="0" i="0" u="none" strike="noStrike" cap="none" normalizeH="0" baseline="0" dirty="0" smtClean="0" bmk="">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bmk="">
                <a:ln>
                  <a:noFill/>
                </a:ln>
                <a:effectLst/>
                <a:latin typeface="Times New Roman" pitchFamily="18" charset="0"/>
                <a:ea typeface="Times New Roman" pitchFamily="18" charset="0"/>
                <a:cs typeface="Times New Roman" pitchFamily="18" charset="0"/>
              </a:rPr>
              <a:t>giải</a:t>
            </a:r>
            <a:r>
              <a:rPr kumimoji="0" lang="en-US" sz="2000" b="0" i="0" u="none" strike="noStrike" cap="none" normalizeH="0" baseline="0" dirty="0" smtClean="0" bmk="">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bmk="">
                <a:ln>
                  <a:noFill/>
                </a:ln>
                <a:effectLst/>
                <a:latin typeface="Times New Roman" pitchFamily="18" charset="0"/>
                <a:ea typeface="Times New Roman" pitchFamily="18" charset="0"/>
                <a:cs typeface="Times New Roman" pitchFamily="18" charset="0"/>
              </a:rPr>
              <a:t>quyết</a:t>
            </a:r>
            <a:r>
              <a:rPr kumimoji="0" lang="en-US" sz="2000" b="0" i="0" u="none" strike="noStrike" cap="none" normalizeH="0" baseline="0" dirty="0" smtClean="0" bmk="">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bmk="">
                <a:ln>
                  <a:noFill/>
                </a:ln>
                <a:effectLst/>
                <a:latin typeface="Times New Roman" pitchFamily="18" charset="0"/>
                <a:ea typeface="Times New Roman" pitchFamily="18" charset="0"/>
                <a:cs typeface="Times New Roman" pitchFamily="18" charset="0"/>
              </a:rPr>
              <a:t>khiếu</a:t>
            </a:r>
            <a:r>
              <a:rPr kumimoji="0" lang="en-US" sz="2000" b="0" i="0" u="none" strike="noStrike" cap="none" normalizeH="0" baseline="0" dirty="0" smtClean="0" bmk="">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bmk="">
                <a:ln>
                  <a:noFill/>
                </a:ln>
                <a:effectLst/>
                <a:latin typeface="Times New Roman" pitchFamily="18" charset="0"/>
                <a:ea typeface="Times New Roman" pitchFamily="18" charset="0"/>
                <a:cs typeface="Times New Roman" pitchFamily="18" charset="0"/>
              </a:rPr>
              <a:t>nại</a:t>
            </a:r>
            <a:r>
              <a:rPr kumimoji="0" lang="en-US" sz="2000" b="0" i="0" u="none" strike="noStrike" cap="none" normalizeH="0" baseline="0" dirty="0" smtClean="0" bmk="">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bmk="">
                <a:ln>
                  <a:noFill/>
                </a:ln>
                <a:effectLst/>
                <a:latin typeface="Times New Roman" pitchFamily="18" charset="0"/>
                <a:ea typeface="Times New Roman" pitchFamily="18" charset="0"/>
                <a:cs typeface="Times New Roman" pitchFamily="18" charset="0"/>
              </a:rPr>
              <a:t>tố</a:t>
            </a:r>
            <a:r>
              <a:rPr kumimoji="0" lang="en-US" sz="2000" b="0" i="0" u="none" strike="noStrike" cap="none" normalizeH="0" baseline="0" dirty="0" smtClean="0" bmk="">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bmk="">
                <a:ln>
                  <a:noFill/>
                </a:ln>
                <a:effectLst/>
                <a:latin typeface="Times New Roman" pitchFamily="18" charset="0"/>
                <a:ea typeface="Times New Roman" pitchFamily="18" charset="0"/>
                <a:cs typeface="Times New Roman" pitchFamily="18" charset="0"/>
              </a:rPr>
              <a:t>cáo</a:t>
            </a:r>
            <a:r>
              <a:rPr kumimoji="0" lang="en-US" sz="2000" b="0" i="0" u="none" strike="noStrike" cap="none" normalizeH="0" baseline="0" dirty="0" smtClean="0" bmk="">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bmk="">
                <a:ln>
                  <a:noFill/>
                </a:ln>
                <a:effectLst/>
                <a:latin typeface="Times New Roman" pitchFamily="18" charset="0"/>
                <a:ea typeface="Times New Roman" pitchFamily="18" charset="0"/>
                <a:cs typeface="Times New Roman" pitchFamily="18" charset="0"/>
              </a:rPr>
              <a:t>trong</a:t>
            </a:r>
            <a:r>
              <a:rPr kumimoji="0" lang="en-US" sz="2000" b="0" i="0" u="none" strike="noStrike" cap="none" normalizeH="0" baseline="0" dirty="0" smtClean="0" bmk="">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bmk="">
                <a:ln>
                  <a:noFill/>
                </a:ln>
                <a:effectLst/>
                <a:latin typeface="Times New Roman" pitchFamily="18" charset="0"/>
                <a:ea typeface="Times New Roman" pitchFamily="18" charset="0"/>
                <a:cs typeface="Times New Roman" pitchFamily="18" charset="0"/>
              </a:rPr>
              <a:t>hoạt</a:t>
            </a:r>
            <a:r>
              <a:rPr kumimoji="0" lang="en-US" sz="2000" b="0" i="0" u="none" strike="noStrike" cap="none" normalizeH="0" baseline="0" dirty="0" smtClean="0" bmk="">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bmk="">
                <a:ln>
                  <a:noFill/>
                </a:ln>
                <a:effectLst/>
                <a:latin typeface="Times New Roman" pitchFamily="18" charset="0"/>
                <a:ea typeface="Times New Roman" pitchFamily="18" charset="0"/>
                <a:cs typeface="Times New Roman" pitchFamily="18" charset="0"/>
              </a:rPr>
              <a:t>động</a:t>
            </a:r>
            <a:r>
              <a:rPr kumimoji="0" lang="en-US" sz="2000" b="0" i="0" u="none" strike="noStrike" cap="none" normalizeH="0" baseline="0" dirty="0" smtClean="0" bmk="">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bmk="">
                <a:ln>
                  <a:noFill/>
                </a:ln>
                <a:effectLst/>
                <a:latin typeface="Times New Roman" pitchFamily="18" charset="0"/>
                <a:ea typeface="Times New Roman" pitchFamily="18" charset="0"/>
                <a:cs typeface="Times New Roman" pitchFamily="18" charset="0"/>
              </a:rPr>
              <a:t>tư</a:t>
            </a:r>
            <a:r>
              <a:rPr kumimoji="0" lang="en-US" sz="2000" b="0" i="0" u="none" strike="noStrike" cap="none" normalizeH="0" baseline="0" dirty="0" smtClean="0" bmk="">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bmk="">
                <a:ln>
                  <a:noFill/>
                </a:ln>
                <a:effectLst/>
                <a:latin typeface="Times New Roman" pitchFamily="18" charset="0"/>
                <a:ea typeface="Times New Roman" pitchFamily="18" charset="0"/>
                <a:cs typeface="Times New Roman" pitchFamily="18" charset="0"/>
              </a:rPr>
              <a:t>pháp</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theo</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đó</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khoản</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1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quy</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định</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như</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sau</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smtClean="0">
                <a:ln>
                  <a:noFill/>
                </a:ln>
                <a:effectLst/>
                <a:latin typeface="Times New Roman" pitchFamily="18" charset="0"/>
                <a:ea typeface="Times New Roman" pitchFamily="18" charset="0"/>
                <a:cs typeface="Times New Roman" pitchFamily="18" charset="0"/>
              </a:rPr>
              <a:t>“</a:t>
            </a:r>
            <a:r>
              <a:rPr kumimoji="0" lang="en-US" sz="2000" b="0" i="1" u="none" strike="noStrike" cap="none" normalizeH="0" baseline="0" dirty="0" err="1" smtClean="0">
                <a:ln>
                  <a:noFill/>
                </a:ln>
                <a:effectLst/>
                <a:latin typeface="Times New Roman" pitchFamily="18" charset="0"/>
                <a:ea typeface="Times New Roman" pitchFamily="18" charset="0"/>
                <a:cs typeface="Times New Roman" pitchFamily="18" charset="0"/>
              </a:rPr>
              <a:t>trực</a:t>
            </a:r>
            <a:r>
              <a:rPr kumimoji="0" lang="en-US" sz="2000" b="0" i="1"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effectLst/>
                <a:latin typeface="Times New Roman" pitchFamily="18" charset="0"/>
                <a:ea typeface="Times New Roman" pitchFamily="18" charset="0"/>
                <a:cs typeface="Times New Roman" pitchFamily="18" charset="0"/>
              </a:rPr>
              <a:t>tiếp</a:t>
            </a:r>
            <a:r>
              <a:rPr kumimoji="0" lang="en-US" sz="2000" b="0" i="1"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effectLst/>
                <a:latin typeface="Times New Roman" pitchFamily="18" charset="0"/>
                <a:ea typeface="Times New Roman" pitchFamily="18" charset="0"/>
                <a:cs typeface="Times New Roman" pitchFamily="18" charset="0"/>
              </a:rPr>
              <a:t>kiểm</a:t>
            </a:r>
            <a:r>
              <a:rPr kumimoji="0" lang="en-US" sz="2000" b="0" i="1"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effectLst/>
                <a:latin typeface="Times New Roman" pitchFamily="18" charset="0"/>
                <a:ea typeface="Times New Roman" pitchFamily="18" charset="0"/>
                <a:cs typeface="Times New Roman" pitchFamily="18" charset="0"/>
              </a:rPr>
              <a:t>sát</a:t>
            </a:r>
            <a:r>
              <a:rPr kumimoji="0" lang="en-US" sz="2000" b="0" i="1"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effectLst/>
                <a:latin typeface="Times New Roman" pitchFamily="18" charset="0"/>
                <a:ea typeface="Times New Roman" pitchFamily="18" charset="0"/>
                <a:cs typeface="Times New Roman" pitchFamily="18" charset="0"/>
              </a:rPr>
              <a:t>việc</a:t>
            </a:r>
            <a:r>
              <a:rPr kumimoji="0" lang="en-US" sz="2000" b="0" i="1"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effectLst/>
                <a:latin typeface="Times New Roman" pitchFamily="18" charset="0"/>
                <a:ea typeface="Times New Roman" pitchFamily="18" charset="0"/>
                <a:cs typeface="Times New Roman" pitchFamily="18" charset="0"/>
              </a:rPr>
              <a:t>giải</a:t>
            </a:r>
            <a:r>
              <a:rPr kumimoji="0" lang="en-US" sz="2000" b="0" i="1"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effectLst/>
                <a:latin typeface="Times New Roman" pitchFamily="18" charset="0"/>
                <a:ea typeface="Times New Roman" pitchFamily="18" charset="0"/>
                <a:cs typeface="Times New Roman" pitchFamily="18" charset="0"/>
              </a:rPr>
              <a:t>quyết</a:t>
            </a:r>
            <a:r>
              <a:rPr kumimoji="0" lang="en-US" sz="2000" b="0" i="1"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effectLst/>
                <a:latin typeface="Times New Roman" pitchFamily="18" charset="0"/>
                <a:ea typeface="Times New Roman" pitchFamily="18" charset="0"/>
                <a:cs typeface="Times New Roman" pitchFamily="18" charset="0"/>
              </a:rPr>
              <a:t>khiếu</a:t>
            </a:r>
            <a:r>
              <a:rPr kumimoji="0" lang="en-US" sz="2000" b="0" i="1"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effectLst/>
                <a:latin typeface="Times New Roman" pitchFamily="18" charset="0"/>
                <a:ea typeface="Times New Roman" pitchFamily="18" charset="0"/>
                <a:cs typeface="Times New Roman" pitchFamily="18" charset="0"/>
              </a:rPr>
              <a:t>nại</a:t>
            </a:r>
            <a:r>
              <a:rPr kumimoji="0" lang="en-US" sz="2000" b="0" i="1"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effectLst/>
                <a:latin typeface="Times New Roman" pitchFamily="18" charset="0"/>
                <a:ea typeface="Times New Roman" pitchFamily="18" charset="0"/>
                <a:cs typeface="Times New Roman" pitchFamily="18" charset="0"/>
              </a:rPr>
              <a:t>tố</a:t>
            </a:r>
            <a:r>
              <a:rPr kumimoji="0" lang="en-US" sz="2000" b="0" i="1"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effectLst/>
                <a:latin typeface="Times New Roman" pitchFamily="18" charset="0"/>
                <a:ea typeface="Times New Roman" pitchFamily="18" charset="0"/>
                <a:cs typeface="Times New Roman" pitchFamily="18" charset="0"/>
              </a:rPr>
              <a:t>cáo</a:t>
            </a:r>
            <a:r>
              <a:rPr kumimoji="0" lang="en-US" sz="2000" b="0" i="1"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effectLst/>
                <a:latin typeface="Times New Roman" pitchFamily="18" charset="0"/>
                <a:ea typeface="Times New Roman" pitchFamily="18" charset="0"/>
                <a:cs typeface="Times New Roman" pitchFamily="18" charset="0"/>
              </a:rPr>
              <a:t>trong</a:t>
            </a:r>
            <a:r>
              <a:rPr kumimoji="0" lang="en-US" sz="2000" b="0" i="1"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effectLst/>
                <a:latin typeface="Times New Roman" pitchFamily="18" charset="0"/>
                <a:ea typeface="Times New Roman" pitchFamily="18" charset="0"/>
                <a:cs typeface="Times New Roman" pitchFamily="18" charset="0"/>
              </a:rPr>
              <a:t>hoạt</a:t>
            </a:r>
            <a:r>
              <a:rPr kumimoji="0" lang="en-US" sz="2000" b="0" i="1"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effectLst/>
                <a:latin typeface="Times New Roman" pitchFamily="18" charset="0"/>
                <a:ea typeface="Times New Roman" pitchFamily="18" charset="0"/>
                <a:cs typeface="Times New Roman" pitchFamily="18" charset="0"/>
              </a:rPr>
              <a:t>động</a:t>
            </a:r>
            <a:r>
              <a:rPr kumimoji="0" lang="en-US" sz="2000" b="0" i="1"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effectLst/>
                <a:latin typeface="Times New Roman" pitchFamily="18" charset="0"/>
                <a:ea typeface="Times New Roman" pitchFamily="18" charset="0"/>
                <a:cs typeface="Times New Roman" pitchFamily="18" charset="0"/>
              </a:rPr>
              <a:t>tư</a:t>
            </a:r>
            <a:r>
              <a:rPr kumimoji="0" lang="en-US" sz="2000" b="0" i="1"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effectLst/>
                <a:latin typeface="Times New Roman" pitchFamily="18" charset="0"/>
                <a:ea typeface="Times New Roman" pitchFamily="18" charset="0"/>
                <a:cs typeface="Times New Roman" pitchFamily="18" charset="0"/>
              </a:rPr>
              <a:t>pháp</a:t>
            </a:r>
            <a:r>
              <a:rPr kumimoji="0" lang="en-US" sz="2000" b="0" i="1"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effectLst/>
                <a:latin typeface="Times New Roman" pitchFamily="18" charset="0"/>
                <a:ea typeface="Times New Roman" pitchFamily="18" charset="0"/>
                <a:cs typeface="Times New Roman" pitchFamily="18" charset="0"/>
              </a:rPr>
              <a:t>tại</a:t>
            </a:r>
            <a:r>
              <a:rPr kumimoji="0" lang="en-US" sz="2000" b="0" i="1"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effectLst/>
                <a:latin typeface="Times New Roman" pitchFamily="18" charset="0"/>
                <a:ea typeface="Times New Roman" pitchFamily="18" charset="0"/>
                <a:cs typeface="Times New Roman" pitchFamily="18" charset="0"/>
              </a:rPr>
              <a:t>cơ</a:t>
            </a:r>
            <a:r>
              <a:rPr kumimoji="0" lang="en-US" sz="2000" b="0" i="1"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effectLst/>
                <a:latin typeface="Times New Roman" pitchFamily="18" charset="0"/>
                <a:ea typeface="Times New Roman" pitchFamily="18" charset="0"/>
                <a:cs typeface="Times New Roman" pitchFamily="18" charset="0"/>
              </a:rPr>
              <a:t>quan</a:t>
            </a:r>
            <a:r>
              <a:rPr kumimoji="0" lang="en-US" sz="2000" b="0" i="1"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effectLst/>
                <a:latin typeface="Times New Roman" pitchFamily="18" charset="0"/>
                <a:ea typeface="Times New Roman" pitchFamily="18" charset="0"/>
                <a:cs typeface="Times New Roman" pitchFamily="18" charset="0"/>
              </a:rPr>
              <a:t>có</a:t>
            </a:r>
            <a:r>
              <a:rPr kumimoji="0" lang="en-US" sz="2000" b="0" i="1"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effectLst/>
                <a:latin typeface="Times New Roman" pitchFamily="18" charset="0"/>
                <a:ea typeface="Times New Roman" pitchFamily="18" charset="0"/>
                <a:cs typeface="Times New Roman" pitchFamily="18" charset="0"/>
              </a:rPr>
              <a:t>thẩm</a:t>
            </a:r>
            <a:r>
              <a:rPr kumimoji="0" lang="en-US" sz="2000" b="0" i="1"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effectLst/>
                <a:latin typeface="Times New Roman" pitchFamily="18" charset="0"/>
                <a:ea typeface="Times New Roman" pitchFamily="18" charset="0"/>
                <a:cs typeface="Times New Roman" pitchFamily="18" charset="0"/>
              </a:rPr>
              <a:t>quyền</a:t>
            </a:r>
            <a:r>
              <a:rPr kumimoji="0" lang="en-US" sz="2000" b="0" i="1"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effectLst/>
                <a:latin typeface="Times New Roman" pitchFamily="18" charset="0"/>
                <a:ea typeface="Times New Roman" pitchFamily="18" charset="0"/>
                <a:cs typeface="Times New Roman" pitchFamily="18" charset="0"/>
              </a:rPr>
              <a:t>theo</a:t>
            </a:r>
            <a:r>
              <a:rPr kumimoji="0" lang="en-US" sz="2000" b="0" i="1"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effectLst/>
                <a:latin typeface="Times New Roman" pitchFamily="18" charset="0"/>
                <a:ea typeface="Times New Roman" pitchFamily="18" charset="0"/>
                <a:cs typeface="Times New Roman" pitchFamily="18" charset="0"/>
              </a:rPr>
              <a:t>quy</a:t>
            </a:r>
            <a:r>
              <a:rPr kumimoji="0" lang="en-US" sz="2000" b="0" i="1"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effectLst/>
                <a:latin typeface="Times New Roman" pitchFamily="18" charset="0"/>
                <a:ea typeface="Times New Roman" pitchFamily="18" charset="0"/>
                <a:cs typeface="Times New Roman" pitchFamily="18" charset="0"/>
              </a:rPr>
              <a:t>định</a:t>
            </a:r>
            <a:r>
              <a:rPr kumimoji="0" lang="en-US" sz="2000" b="0" i="1"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effectLst/>
                <a:latin typeface="Times New Roman" pitchFamily="18" charset="0"/>
                <a:ea typeface="Times New Roman" pitchFamily="18" charset="0"/>
                <a:cs typeface="Times New Roman" pitchFamily="18" charset="0"/>
              </a:rPr>
              <a:t>của</a:t>
            </a:r>
            <a:r>
              <a:rPr kumimoji="0" lang="en-US" sz="2000" b="0" i="1"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effectLst/>
                <a:latin typeface="Times New Roman" pitchFamily="18" charset="0"/>
                <a:ea typeface="Times New Roman" pitchFamily="18" charset="0"/>
                <a:cs typeface="Times New Roman" pitchFamily="18" charset="0"/>
              </a:rPr>
              <a:t>pháp</a:t>
            </a:r>
            <a:r>
              <a:rPr kumimoji="0" lang="en-US" sz="2000" b="0" i="1"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effectLst/>
                <a:latin typeface="Times New Roman" pitchFamily="18" charset="0"/>
                <a:ea typeface="Times New Roman" pitchFamily="18" charset="0"/>
                <a:cs typeface="Times New Roman" pitchFamily="18" charset="0"/>
              </a:rPr>
              <a:t>luật</a:t>
            </a:r>
            <a:r>
              <a:rPr kumimoji="0" lang="en-US" sz="2000" b="0" i="1" u="none" strike="noStrike" cap="none" normalizeH="0" baseline="0" dirty="0" smtClean="0">
                <a:ln>
                  <a:noFill/>
                </a:ln>
                <a:effectLst/>
                <a:latin typeface="Times New Roman" pitchFamily="18" charset="0"/>
                <a:ea typeface="Times New Roman" pitchFamily="18" charset="0"/>
                <a:cs typeface="Times New Roman" pitchFamily="18" charset="0"/>
              </a:rPr>
              <a:t>.”</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Do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đó</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trong</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trường</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hợp</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này</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Viện</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Kiểm</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sát</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nhân</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dân</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có</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quyền</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kiểm</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sát</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trực</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tiếp</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hồ</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sơ</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vụ</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việc</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giải</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quyết</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khiếu</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nại</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tố</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cáo</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của</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cơ</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quan</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thi</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hành</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án</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dân</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sự</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a:t>
            </a:r>
            <a:endParaRPr kumimoji="0" lang="en-US" sz="2000" b="0"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1"/>
          <p:cNvSpPr>
            <a:spLocks noChangeArrowheads="1"/>
          </p:cNvSpPr>
          <p:nvPr/>
        </p:nvSpPr>
        <p:spPr bwMode="auto">
          <a:xfrm>
            <a:off x="304800" y="-61286"/>
            <a:ext cx="86106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Câu</a:t>
            </a: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29:</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Đề</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nghị</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giải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thích</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hướng</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dẫn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cụ</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thể</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về</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quy</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định</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hoãn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theo</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quy</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định</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tại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điểm</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c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khoản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1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Điều</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48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Luật</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THADS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là</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phải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có</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chữ</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ký</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tại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văn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bản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đề</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nghị</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hoãn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của</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người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được</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và</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người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phải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hay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chỉ</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cần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có</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văn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bản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đồng</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ý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hoãn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của</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người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được</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1" i="1" u="sng"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Trả</a:t>
            </a:r>
            <a:r>
              <a:rPr kumimoji="0" lang="en-US" sz="2400" b="1" i="1"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1" u="sng"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lời</a:t>
            </a:r>
            <a:r>
              <a:rPr kumimoji="0" lang="en-US" sz="2400" b="1"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Theo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quy</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định</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tại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điểm</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c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khoản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1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Điều</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48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Luật</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dân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sự</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đã</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được</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sửa</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đổi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bổ</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sung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năm</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2014)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thì</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en-US" sz="24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Đương</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sự</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đồng</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ý </a:t>
            </a:r>
            <a:r>
              <a:rPr kumimoji="0" lang="en-US" sz="24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hoãn</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việc</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đồng</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ý </a:t>
            </a:r>
            <a:r>
              <a:rPr kumimoji="0" lang="en-US" sz="24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hoãn</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phải</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lập</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thành</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văn</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bản</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ghi</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rõ</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thời</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hạn</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hoãn</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có</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chữ</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ký</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của</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đương</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sự</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Mặt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khác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tại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khoản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Điều</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3</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Luật</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dân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sự</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quy</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định</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đương</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sự</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gồm</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người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được</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người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phải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Do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đó</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theo</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các</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quy</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định</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nêu</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trên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thì</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văn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bản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hoãn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phải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có</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chữ</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ký</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của</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người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được</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và</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người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phải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có</a:t>
            </a:r>
            <a:r>
              <a:rPr kumimoji="0" lang="en-US" sz="24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dirty="0" err="1" smtClean="0">
                <a:ln>
                  <a:noFill/>
                </a:ln>
                <a:solidFill>
                  <a:srgbClr val="000000"/>
                </a:solidFill>
                <a:effectLst/>
                <a:latin typeface="Times New Roman" pitchFamily="18" charset="0"/>
                <a:ea typeface="Times New Roman" pitchFamily="18" charset="0"/>
                <a:cs typeface="Times New Roman" pitchFamily="18" charset="0"/>
              </a:rPr>
              <a:t>thể</a:t>
            </a:r>
            <a:r>
              <a:rPr kumimoji="0" lang="en-US" sz="24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dirty="0" err="1" smtClean="0">
                <a:ln>
                  <a:noFill/>
                </a:ln>
                <a:solidFill>
                  <a:srgbClr val="000000"/>
                </a:solidFill>
                <a:effectLst/>
                <a:latin typeface="Times New Roman" pitchFamily="18" charset="0"/>
                <a:ea typeface="Times New Roman" pitchFamily="18" charset="0"/>
                <a:cs typeface="Times New Roman" pitchFamily="18" charset="0"/>
              </a:rPr>
              <a:t>mỗi</a:t>
            </a:r>
            <a:r>
              <a:rPr kumimoji="0" lang="en-US" sz="24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dirty="0" err="1" smtClean="0">
                <a:ln>
                  <a:noFill/>
                </a:ln>
                <a:solidFill>
                  <a:srgbClr val="000000"/>
                </a:solidFill>
                <a:effectLst/>
                <a:latin typeface="Times New Roman" pitchFamily="18" charset="0"/>
                <a:ea typeface="Times New Roman" pitchFamily="18" charset="0"/>
                <a:cs typeface="Times New Roman" pitchFamily="18" charset="0"/>
              </a:rPr>
              <a:t>người</a:t>
            </a:r>
            <a:r>
              <a:rPr kumimoji="0" lang="en-US" sz="24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dirty="0" err="1" smtClean="0">
                <a:ln>
                  <a:noFill/>
                </a:ln>
                <a:solidFill>
                  <a:srgbClr val="000000"/>
                </a:solidFill>
                <a:effectLst/>
                <a:latin typeface="Times New Roman" pitchFamily="18" charset="0"/>
                <a:ea typeface="Times New Roman" pitchFamily="18" charset="0"/>
                <a:cs typeface="Times New Roman" pitchFamily="18" charset="0"/>
              </a:rPr>
              <a:t>một</a:t>
            </a:r>
            <a:r>
              <a:rPr kumimoji="0" lang="en-US" sz="24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dirty="0" err="1" smtClean="0">
                <a:ln>
                  <a:noFill/>
                </a:ln>
                <a:solidFill>
                  <a:srgbClr val="000000"/>
                </a:solidFill>
                <a:effectLst/>
                <a:latin typeface="Times New Roman" pitchFamily="18" charset="0"/>
                <a:ea typeface="Times New Roman" pitchFamily="18" charset="0"/>
                <a:cs typeface="Times New Roman" pitchFamily="18" charset="0"/>
              </a:rPr>
              <a:t>văn</a:t>
            </a:r>
            <a:r>
              <a:rPr kumimoji="0" lang="en-US" sz="24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dirty="0" err="1" smtClean="0">
                <a:ln>
                  <a:noFill/>
                </a:ln>
                <a:solidFill>
                  <a:srgbClr val="000000"/>
                </a:solidFill>
                <a:effectLst/>
                <a:latin typeface="Times New Roman" pitchFamily="18" charset="0"/>
                <a:ea typeface="Times New Roman" pitchFamily="18" charset="0"/>
                <a:cs typeface="Times New Roman" pitchFamily="18" charset="0"/>
              </a:rPr>
              <a:t>bản</a:t>
            </a:r>
            <a:r>
              <a:rPr kumimoji="0" lang="en-US" sz="24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dirty="0" err="1" smtClean="0">
                <a:ln>
                  <a:noFill/>
                </a:ln>
                <a:solidFill>
                  <a:srgbClr val="000000"/>
                </a:solidFill>
                <a:effectLst/>
                <a:latin typeface="Times New Roman" pitchFamily="18" charset="0"/>
                <a:ea typeface="Times New Roman" pitchFamily="18" charset="0"/>
                <a:cs typeface="Times New Roman" pitchFamily="18" charset="0"/>
              </a:rPr>
              <a:t>hoặc</a:t>
            </a:r>
            <a:r>
              <a:rPr kumimoji="0" lang="en-US" sz="24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lang="en-US" sz="2400" dirty="0" err="1" smtClean="0">
                <a:solidFill>
                  <a:srgbClr val="000000"/>
                </a:solidFill>
                <a:latin typeface="Times New Roman" pitchFamily="18" charset="0"/>
                <a:ea typeface="Times New Roman" pitchFamily="18" charset="0"/>
                <a:cs typeface="Times New Roman" pitchFamily="18" charset="0"/>
              </a:rPr>
              <a:t>người</a:t>
            </a:r>
            <a:r>
              <a:rPr lang="en-US" sz="2400" dirty="0" smtClean="0">
                <a:solidFill>
                  <a:srgbClr val="000000"/>
                </a:solidFill>
                <a:latin typeface="Times New Roman" pitchFamily="18" charset="0"/>
                <a:ea typeface="Times New Roman" pitchFamily="18" charset="0"/>
                <a:cs typeface="Times New Roman" pitchFamily="18" charset="0"/>
              </a:rPr>
              <a:t> </a:t>
            </a:r>
            <a:r>
              <a:rPr lang="en-US" sz="2400" dirty="0" err="1" smtClean="0">
                <a:solidFill>
                  <a:srgbClr val="000000"/>
                </a:solidFill>
                <a:latin typeface="Times New Roman" pitchFamily="18" charset="0"/>
                <a:ea typeface="Times New Roman" pitchFamily="18" charset="0"/>
                <a:cs typeface="Times New Roman" pitchFamily="18" charset="0"/>
              </a:rPr>
              <a:t>phải</a:t>
            </a:r>
            <a:r>
              <a:rPr lang="en-US" sz="2400" dirty="0" smtClean="0">
                <a:solidFill>
                  <a:srgbClr val="000000"/>
                </a:solidFill>
                <a:latin typeface="Times New Roman" pitchFamily="18" charset="0"/>
                <a:ea typeface="Times New Roman" pitchFamily="18" charset="0"/>
                <a:cs typeface="Times New Roman" pitchFamily="18" charset="0"/>
              </a:rPr>
              <a:t> THA </a:t>
            </a:r>
            <a:r>
              <a:rPr lang="en-US" sz="2400" dirty="0" err="1" smtClean="0">
                <a:solidFill>
                  <a:srgbClr val="000000"/>
                </a:solidFill>
                <a:latin typeface="Times New Roman" pitchFamily="18" charset="0"/>
                <a:ea typeface="Times New Roman" pitchFamily="18" charset="0"/>
                <a:cs typeface="Times New Roman" pitchFamily="18" charset="0"/>
              </a:rPr>
              <a:t>và</a:t>
            </a:r>
            <a:r>
              <a:rPr lang="en-US" sz="2400" dirty="0" smtClean="0">
                <a:solidFill>
                  <a:srgbClr val="000000"/>
                </a:solidFill>
                <a:latin typeface="Times New Roman" pitchFamily="18" charset="0"/>
                <a:ea typeface="Times New Roman" pitchFamily="18" charset="0"/>
                <a:cs typeface="Times New Roman" pitchFamily="18" charset="0"/>
              </a:rPr>
              <a:t> </a:t>
            </a:r>
            <a:r>
              <a:rPr lang="en-US" sz="2400" dirty="0" err="1" smtClean="0">
                <a:solidFill>
                  <a:srgbClr val="000000"/>
                </a:solidFill>
                <a:latin typeface="Times New Roman" pitchFamily="18" charset="0"/>
                <a:ea typeface="Times New Roman" pitchFamily="18" charset="0"/>
                <a:cs typeface="Times New Roman" pitchFamily="18" charset="0"/>
              </a:rPr>
              <a:t>người</a:t>
            </a:r>
            <a:r>
              <a:rPr lang="en-US" sz="2400" dirty="0" smtClean="0">
                <a:solidFill>
                  <a:srgbClr val="000000"/>
                </a:solidFill>
                <a:latin typeface="Times New Roman" pitchFamily="18" charset="0"/>
                <a:ea typeface="Times New Roman" pitchFamily="18" charset="0"/>
                <a:cs typeface="Times New Roman" pitchFamily="18" charset="0"/>
              </a:rPr>
              <a:t> </a:t>
            </a:r>
            <a:r>
              <a:rPr lang="en-US" sz="2400" dirty="0" err="1" smtClean="0">
                <a:solidFill>
                  <a:srgbClr val="000000"/>
                </a:solidFill>
                <a:latin typeface="Times New Roman" pitchFamily="18" charset="0"/>
                <a:ea typeface="Times New Roman" pitchFamily="18" charset="0"/>
                <a:cs typeface="Times New Roman" pitchFamily="18" charset="0"/>
              </a:rPr>
              <a:t>được</a:t>
            </a:r>
            <a:r>
              <a:rPr lang="en-US" sz="2400" dirty="0" smtClean="0">
                <a:solidFill>
                  <a:srgbClr val="000000"/>
                </a:solidFill>
                <a:latin typeface="Times New Roman" pitchFamily="18" charset="0"/>
                <a:ea typeface="Times New Roman" pitchFamily="18" charset="0"/>
                <a:cs typeface="Times New Roman" pitchFamily="18" charset="0"/>
              </a:rPr>
              <a:t> THA </a:t>
            </a:r>
            <a:r>
              <a:rPr lang="en-US" sz="2400" dirty="0" err="1" smtClean="0">
                <a:solidFill>
                  <a:srgbClr val="000000"/>
                </a:solidFill>
                <a:latin typeface="Times New Roman" pitchFamily="18" charset="0"/>
                <a:ea typeface="Times New Roman" pitchFamily="18" charset="0"/>
                <a:cs typeface="Times New Roman" pitchFamily="18" charset="0"/>
              </a:rPr>
              <a:t>có</a:t>
            </a:r>
            <a:r>
              <a:rPr lang="en-US" sz="2400" dirty="0" smtClean="0">
                <a:solidFill>
                  <a:srgbClr val="000000"/>
                </a:solidFill>
                <a:latin typeface="Times New Roman" pitchFamily="18" charset="0"/>
                <a:ea typeface="Times New Roman" pitchFamily="18" charset="0"/>
                <a:cs typeface="Times New Roman" pitchFamily="18" charset="0"/>
              </a:rPr>
              <a:t> </a:t>
            </a:r>
            <a:r>
              <a:rPr lang="en-US" sz="2400" dirty="0" err="1" smtClean="0">
                <a:solidFill>
                  <a:srgbClr val="000000"/>
                </a:solidFill>
                <a:latin typeface="Times New Roman" pitchFamily="18" charset="0"/>
                <a:ea typeface="Times New Roman" pitchFamily="18" charset="0"/>
                <a:cs typeface="Times New Roman" pitchFamily="18" charset="0"/>
              </a:rPr>
              <a:t>chung</a:t>
            </a:r>
            <a:r>
              <a:rPr lang="en-US" sz="2400" dirty="0" smtClean="0">
                <a:solidFill>
                  <a:srgbClr val="000000"/>
                </a:solidFill>
                <a:latin typeface="Times New Roman" pitchFamily="18" charset="0"/>
                <a:ea typeface="Times New Roman" pitchFamily="18" charset="0"/>
                <a:cs typeface="Times New Roman" pitchFamily="18" charset="0"/>
              </a:rPr>
              <a:t> </a:t>
            </a:r>
            <a:r>
              <a:rPr lang="en-US" sz="2400" dirty="0" err="1" smtClean="0">
                <a:solidFill>
                  <a:srgbClr val="000000"/>
                </a:solidFill>
                <a:latin typeface="Times New Roman" pitchFamily="18" charset="0"/>
                <a:ea typeface="Times New Roman" pitchFamily="18" charset="0"/>
                <a:cs typeface="Times New Roman" pitchFamily="18" charset="0"/>
              </a:rPr>
              <a:t>một</a:t>
            </a:r>
            <a:r>
              <a:rPr lang="en-US" sz="2400" dirty="0" smtClean="0">
                <a:solidFill>
                  <a:srgbClr val="000000"/>
                </a:solidFill>
                <a:latin typeface="Times New Roman" pitchFamily="18" charset="0"/>
                <a:ea typeface="Times New Roman" pitchFamily="18" charset="0"/>
                <a:cs typeface="Times New Roman" pitchFamily="18" charset="0"/>
              </a:rPr>
              <a:t> </a:t>
            </a:r>
            <a:r>
              <a:rPr lang="en-US" sz="2400" dirty="0" err="1" smtClean="0">
                <a:solidFill>
                  <a:srgbClr val="000000"/>
                </a:solidFill>
                <a:latin typeface="Times New Roman" pitchFamily="18" charset="0"/>
                <a:ea typeface="Times New Roman" pitchFamily="18" charset="0"/>
                <a:cs typeface="Times New Roman" pitchFamily="18" charset="0"/>
              </a:rPr>
              <a:t>văn</a:t>
            </a:r>
            <a:r>
              <a:rPr lang="en-US" sz="2400" dirty="0" smtClean="0">
                <a:solidFill>
                  <a:srgbClr val="000000"/>
                </a:solidFill>
                <a:latin typeface="Times New Roman" pitchFamily="18" charset="0"/>
                <a:ea typeface="Times New Roman" pitchFamily="18" charset="0"/>
                <a:cs typeface="Times New Roman" pitchFamily="18" charset="0"/>
              </a:rPr>
              <a:t> </a:t>
            </a:r>
            <a:r>
              <a:rPr lang="en-US" sz="2400" dirty="0" err="1" smtClean="0">
                <a:solidFill>
                  <a:srgbClr val="000000"/>
                </a:solidFill>
                <a:latin typeface="Times New Roman" pitchFamily="18" charset="0"/>
                <a:ea typeface="Times New Roman" pitchFamily="18" charset="0"/>
                <a:cs typeface="Times New Roman" pitchFamily="18" charset="0"/>
              </a:rPr>
              <a:t>bản</a:t>
            </a:r>
            <a:r>
              <a:rPr lang="en-US" sz="2400" dirty="0" smtClean="0">
                <a:solidFill>
                  <a:srgbClr val="000000"/>
                </a:solidFill>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mới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đủ</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cơ</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sở</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để</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cơ</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quan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ra</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quyết</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định</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hoãn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1"/>
          <p:cNvSpPr>
            <a:spLocks noChangeArrowheads="1"/>
          </p:cNvSpPr>
          <p:nvPr/>
        </p:nvSpPr>
        <p:spPr bwMode="auto">
          <a:xfrm>
            <a:off x="304800" y="-101451"/>
            <a:ext cx="8534400" cy="71096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Câu</a:t>
            </a: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hỏi</a:t>
            </a: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30:</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Theo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quy</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định</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tại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điểm</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h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khoản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1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Điều</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48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thì</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từ</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sau</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lần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giảm</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giá</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thứ</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hai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trở</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mà</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không</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có</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người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tham</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gia</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đấu</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giá</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và</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người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được</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không</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đồng</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ý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nhận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tài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sản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để</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đối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trừ</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nghĩa</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vụ</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thì</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CHV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có</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thể</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ra</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quyết</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định</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hoãn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hay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không</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Tài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sản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kê</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biên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không</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bán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được</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là</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tài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sản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đã</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giảm</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giá</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từ</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lần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thứ</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hai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trở</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hay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chờ</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đến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khi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giảm</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giá</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thấp</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hơn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hoặc</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bằng</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chi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phí</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cưỡng</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chế</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p>
          <a:p>
            <a:r>
              <a:rPr lang="en-US" sz="2400" b="1" i="1" dirty="0" smtClean="0"/>
              <a:t>	</a:t>
            </a:r>
            <a:r>
              <a:rPr lang="en-US" sz="2400" b="1" i="1" u="sng" dirty="0" err="1" smtClean="0">
                <a:solidFill>
                  <a:srgbClr val="FF0000"/>
                </a:solidFill>
                <a:latin typeface="Times New Roman" pitchFamily="18" charset="0"/>
                <a:cs typeface="Times New Roman" pitchFamily="18" charset="0"/>
              </a:rPr>
              <a:t>Trả</a:t>
            </a:r>
            <a:r>
              <a:rPr lang="en-US" sz="2400" b="1" i="1" u="sng" dirty="0" smtClean="0">
                <a:solidFill>
                  <a:srgbClr val="FF0000"/>
                </a:solidFill>
                <a:latin typeface="Times New Roman" pitchFamily="18" charset="0"/>
                <a:cs typeface="Times New Roman" pitchFamily="18" charset="0"/>
              </a:rPr>
              <a:t> </a:t>
            </a:r>
            <a:r>
              <a:rPr lang="en-US" sz="2400" b="1" i="1" u="sng" dirty="0" err="1">
                <a:solidFill>
                  <a:srgbClr val="FF0000"/>
                </a:solidFill>
                <a:latin typeface="Times New Roman" pitchFamily="18" charset="0"/>
                <a:cs typeface="Times New Roman" pitchFamily="18" charset="0"/>
              </a:rPr>
              <a:t>lời</a:t>
            </a:r>
            <a:r>
              <a:rPr lang="en-US" sz="2400" b="1" i="1" u="sng" dirty="0">
                <a:solidFill>
                  <a:srgbClr val="FF0000"/>
                </a:solidFill>
                <a:latin typeface="Times New Roman" pitchFamily="18" charset="0"/>
                <a:cs typeface="Times New Roman" pitchFamily="18" charset="0"/>
              </a:rPr>
              <a:t>:</a:t>
            </a:r>
            <a:endParaRPr lang="en-US" sz="2400" u="sng" dirty="0">
              <a:solidFill>
                <a:srgbClr val="FF0000"/>
              </a:solidFill>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Tại</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khoản</a:t>
            </a:r>
            <a:r>
              <a:rPr lang="en-US" sz="2400" dirty="0">
                <a:latin typeface="Times New Roman" pitchFamily="18" charset="0"/>
                <a:cs typeface="Times New Roman" pitchFamily="18" charset="0"/>
              </a:rPr>
              <a:t> 3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104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Trường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hợp</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người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được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hành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án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không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đồng</a:t>
            </a:r>
            <a:r>
              <a:rPr lang="en-US" sz="2400" i="1" dirty="0">
                <a:latin typeface="Times New Roman" pitchFamily="18" charset="0"/>
                <a:cs typeface="Times New Roman" pitchFamily="18" charset="0"/>
              </a:rPr>
              <a:t> ý </a:t>
            </a:r>
            <a:r>
              <a:rPr lang="en-US" sz="2400" i="1" dirty="0" err="1">
                <a:latin typeface="Times New Roman" pitchFamily="18" charset="0"/>
                <a:cs typeface="Times New Roman" pitchFamily="18" charset="0"/>
              </a:rPr>
              <a:t>nhận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tài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sản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để</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hành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án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thì</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Chấp</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hành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viên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ra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quyết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định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giảm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giá</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tài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sản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để</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tiếp</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tục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bán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đấu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giá</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Nếu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giá</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trị</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tài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sản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đã</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giảm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bằng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hoặc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thấp</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hơn</a:t>
            </a:r>
            <a:r>
              <a:rPr lang="en-US" sz="2400" i="1" dirty="0">
                <a:latin typeface="Times New Roman" pitchFamily="18" charset="0"/>
                <a:cs typeface="Times New Roman" pitchFamily="18" charset="0"/>
              </a:rPr>
              <a:t> chi </a:t>
            </a:r>
            <a:r>
              <a:rPr lang="en-US" sz="2400" i="1" dirty="0" err="1">
                <a:latin typeface="Times New Roman" pitchFamily="18" charset="0"/>
                <a:cs typeface="Times New Roman" pitchFamily="18" charset="0"/>
              </a:rPr>
              <a:t>phí</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cưỡng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chế</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mà</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người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được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hành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án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vẫn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không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nhận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để</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trừ</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vào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số</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tiền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được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hành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án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thì</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tài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sản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được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giao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lại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người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phải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hành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án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quản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lý</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sử</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dụng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Người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phải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hành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án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không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được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đưa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tài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sản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này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tham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gia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các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giao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dịch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dân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sự</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đến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khi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họ</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thực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hiện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xong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nghĩa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vụ</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hành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án</a:t>
            </a:r>
            <a:r>
              <a:rPr lang="en-US" sz="2400" i="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1"/>
          <p:cNvSpPr>
            <a:spLocks noChangeArrowheads="1"/>
          </p:cNvSpPr>
          <p:nvPr/>
        </p:nvSpPr>
        <p:spPr bwMode="auto">
          <a:xfrm>
            <a:off x="304800" y="117545"/>
            <a:ext cx="86106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Như</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vậy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trường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hợp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từ</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sau</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lần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giảm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giá</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thứ</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hai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trở</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mà</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người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được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không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nhận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tài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sản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để</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trừ</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vào</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tiền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thì</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Chấp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viên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phải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tiếp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tục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ra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quyết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giảm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giá</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để</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tiếp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tục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đấu</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giá</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theo</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của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pháp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luật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Do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đó</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Tài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sản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kê</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biên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không</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bán</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được</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là</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khi</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giá</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trị</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tài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sản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đã</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giảm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bằng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hoặc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thấp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chi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phí</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cưỡng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chế</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mà</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người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được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vẫn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không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nhận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để</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trừ</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vào</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số</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tiền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được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thì</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tài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sản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được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giao</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lại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cho</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người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phải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quản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lý</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sử</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dụng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Lưu</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ý</a:t>
            </a:r>
            <a:r>
              <a:rPr kumimoji="0" lang="en-US" sz="24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dirty="0" err="1" smtClean="0">
                <a:ln>
                  <a:noFill/>
                </a:ln>
                <a:solidFill>
                  <a:schemeClr val="tx1"/>
                </a:solidFill>
                <a:effectLst/>
                <a:latin typeface="Times New Roman" pitchFamily="18" charset="0"/>
                <a:ea typeface="Times New Roman" pitchFamily="18" charset="0"/>
                <a:cs typeface="Times New Roman" pitchFamily="18" charset="0"/>
              </a:rPr>
              <a:t>v</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ề</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ra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quyết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hoãn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thuộc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thẩm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quyền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của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Thủ</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trưởng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cơ</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quan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theo</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tại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Điều</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48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Luật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dân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sự</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chứ</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không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thuộc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thẩm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quyền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của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Chấp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viên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Đối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với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trường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hợp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nêu</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trên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thì</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Thủ</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trưởng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cơ</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quan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dân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sự</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chỉ</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ra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quyết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hoãn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giá</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trị</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tài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sản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đã</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giảm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bằng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hoặc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thấp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chi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phí</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cưỡng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chế</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mà</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người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được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vẫn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không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nhận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để</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trừ</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vào</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số</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tiền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được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1"/>
          <p:cNvSpPr>
            <a:spLocks noChangeArrowheads="1"/>
          </p:cNvSpPr>
          <p:nvPr/>
        </p:nvSpPr>
        <p:spPr bwMode="auto">
          <a:xfrm>
            <a:off x="228600" y="1038210"/>
            <a:ext cx="8382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Câu</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hỏi</a:t>
            </a:r>
            <a:r>
              <a:rPr kumimoji="0" lang="en-US" sz="24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31</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Tại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Điều</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6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Thông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tư</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liên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tịch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số</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14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có</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Đương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sự</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tẩu</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tài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sản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sau</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có</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Bản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quyết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của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Tòa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tiền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được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không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dùng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cho</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việc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thì</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vẫn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kê</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biên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để</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xử</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lý</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trừ</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pháp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luật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có</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khác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Xin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hỏi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khác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cụ</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thể</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liên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quan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trong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trường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hợp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này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cần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nghiên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cứu</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những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nào</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Tài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sản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sau</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bản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đã</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hoàn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tất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thủ</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tục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sang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tên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đổi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chủ</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không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còn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đứng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tên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người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phải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thì</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xử</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lý</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như</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thế</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nào</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1"/>
          <p:cNvSpPr>
            <a:spLocks noChangeArrowheads="1"/>
          </p:cNvSpPr>
          <p:nvPr/>
        </p:nvSpPr>
        <p:spPr bwMode="auto">
          <a:xfrm>
            <a:off x="228600" y="31046"/>
            <a:ext cx="86106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Trả</a:t>
            </a:r>
            <a:r>
              <a:rPr kumimoji="0" lang="en-US" sz="2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lời</a:t>
            </a:r>
            <a:r>
              <a:rPr kumimoji="0" lang="en-US" sz="2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Tại</a:t>
            </a: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khoản</a:t>
            </a: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 </a:t>
            </a:r>
            <a:r>
              <a:rPr kumimoji="0" lang="en-US" sz="2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Điều</a:t>
            </a: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24 </a:t>
            </a:r>
            <a:r>
              <a:rPr kumimoji="0" lang="en-US" sz="2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Nghị</a:t>
            </a: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định</a:t>
            </a: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số</a:t>
            </a: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62/2015/NĐ-CP </a:t>
            </a:r>
            <a:r>
              <a:rPr kumimoji="0" lang="en-US" sz="2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quy</a:t>
            </a: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định</a:t>
            </a: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như</a:t>
            </a: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sau</a:t>
            </a: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Kể</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từ</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thời</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điểm</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bản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quyết</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định</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có</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hiệu</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lực</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pháp</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luật</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nếu</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người</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phải</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chuyển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đổi</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tặng</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cho</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bán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chuyển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nhượng</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thế</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chấp</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cầm</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cố</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tài</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sản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cho</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người</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khác</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mà</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không</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sử</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dụng</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khoản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tiền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thu</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được</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để</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và</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không</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còn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tài</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sản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khác</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hoặc</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tài</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sản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khác</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không</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đủ</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để</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đảm</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bảo</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nghĩa</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vụ</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thì</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tài</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sản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đó</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vẫn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bị</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kê</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biên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xử</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lý</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để</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trừ</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trường</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hợp</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pháp</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luật</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có</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quy</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định</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khác</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Khi</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kê</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biên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tài</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sản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nếu</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có</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người</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khác</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tranh</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chấp</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thì</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Chấp</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viên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thông</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báo</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cho</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đương</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sự</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người</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có</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tranh</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chấp</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thực</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hiện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theo</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quy</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định</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tại</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Khoản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Điều</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75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Luật</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dân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sự</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Trường</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hợp</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đã</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bị</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áp</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dụng</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biện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pháp</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ngăn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chặn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biện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pháp</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khẩn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cấp</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tạm</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thời</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biện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pháp</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bảo</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đảm</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biện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pháp</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cưỡng</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chế</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mà</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tài</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sản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bị</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chuyển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đổi</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tặng</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cho</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bán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chuyển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nhượng</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thế</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chấp</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cầm</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cố</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cho</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người</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khác</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thì</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tài</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sản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đó</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bị</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kê</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biên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xử</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lý</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để</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Chấp</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viên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có</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văn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bản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yêu</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cầu</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Tòa</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tuyên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bố</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giao</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dịch</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đối</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với</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tài</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sản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đó</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vô</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hiệu</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hoặc</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yêu</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cầu</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cơ</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quan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có</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thẩm</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quyền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hủy</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giấy</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tờ</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liên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quan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đến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giao</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dịch</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đối</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với</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tài</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sản</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đó</a:t>
            </a:r>
            <a:r>
              <a:rPr kumimoji="0" lang="en-US" sz="2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1"/>
          <p:cNvSpPr>
            <a:spLocks noChangeArrowheads="1"/>
          </p:cNvSpPr>
          <p:nvPr/>
        </p:nvSpPr>
        <p:spPr bwMode="auto">
          <a:xfrm>
            <a:off x="685800" y="373568"/>
            <a:ext cx="7924800" cy="58862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tabLst/>
            </a:pPr>
            <a:r>
              <a:rPr kumimoji="0" lang="en-US" sz="28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Câu</a:t>
            </a:r>
            <a:r>
              <a:rPr kumimoji="0" lang="en-US" sz="28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3</a:t>
            </a:r>
            <a:r>
              <a:rPr kumimoji="0" lang="en-US"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Có</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hai</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hướng</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xử</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lý</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đối</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với</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trường</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hợp</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không</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xác</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định</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được</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địa</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chỉ</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của</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người</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phải</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thi</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hành</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án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Xác</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định</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chưa</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có</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điều</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kiện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thi</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hành</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án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theo</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điểm</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khoản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Điều</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44a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đối</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với</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trường</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hợp</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nghĩa</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vụ</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THA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thay</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thế</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được</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Hoãn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THA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theo</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điểm</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khoản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Điều</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48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đối</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với</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trường</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hợp</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nghĩa</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vụ</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không</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thay</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thế</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được</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Tuy</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nhiên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khoản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3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Điều</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9 NĐ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số</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62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quy</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định</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xác</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định</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chưa</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có</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điều</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kiện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đối</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với</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cả</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hai</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trường</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hợp</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về</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yêu</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cầu</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phải</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ghi</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rõ</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việc</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thi</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hành</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án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đã</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được</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hoãn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theo</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điểm</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khoản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Điều</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48.</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Đề</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nghị</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giải</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thích</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như</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vậy</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có</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phù</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hợp</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không</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1"/>
          <p:cNvSpPr>
            <a:spLocks noChangeArrowheads="1"/>
          </p:cNvSpPr>
          <p:nvPr/>
        </p:nvSpPr>
        <p:spPr bwMode="auto">
          <a:xfrm>
            <a:off x="381000" y="1332711"/>
            <a:ext cx="84582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Mặt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khác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tại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tiết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2.4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Mục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Công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văn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số</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3823/BTP-TCTHADS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ngày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19/10/2015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của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Bộ</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Tư</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pháp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hướng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dẫn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Nghị</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số</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62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đã</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hướng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dẫn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như</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sau</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Kể</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từ</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ngày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01/9/2015,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cơ</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quan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dân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sự</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dụng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khoản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Điều</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24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Nghị</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số</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62/2015/NĐ-CP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để</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xác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tài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sản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kê</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biên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Do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đó</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trường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hợp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tài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sản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đã</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được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đương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sự</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thực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hiện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giao</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dịch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hợp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pháp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như</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chuyển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nhượng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tặng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cho</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cầm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cố</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thế</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chấp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trước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bản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quyết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của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Tòa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có</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hiệu</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lực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pháp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luật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thì</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từ</a:t>
            </a:r>
            <a:r>
              <a:rPr kumimoji="0" lang="en-US" sz="24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dirty="0" err="1" smtClean="0">
                <a:ln>
                  <a:noFill/>
                </a:ln>
                <a:solidFill>
                  <a:schemeClr val="tx1"/>
                </a:solidFill>
                <a:effectLst/>
                <a:latin typeface="Times New Roman" pitchFamily="18" charset="0"/>
                <a:ea typeface="Times New Roman" pitchFamily="18" charset="0"/>
                <a:cs typeface="Times New Roman" pitchFamily="18" charset="0"/>
              </a:rPr>
              <a:t>ngày</a:t>
            </a:r>
            <a:r>
              <a:rPr kumimoji="0" lang="en-US" sz="24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01/9/2015</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Chấp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viên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không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kê</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biên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xử</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lý</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đối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với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tài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sản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đó</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1"/>
          <p:cNvSpPr>
            <a:spLocks noChangeArrowheads="1"/>
          </p:cNvSpPr>
          <p:nvPr/>
        </p:nvSpPr>
        <p:spPr bwMode="auto">
          <a:xfrm>
            <a:off x="381000" y="1594874"/>
            <a:ext cx="83058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7200" algn="just" fontAlgn="base">
              <a:spcBef>
                <a:spcPct val="0"/>
              </a:spcBef>
              <a:spcAft>
                <a:spcPct val="0"/>
              </a:spcAft>
            </a:pPr>
            <a:r>
              <a:rPr lang="en-US" sz="2400" dirty="0" err="1" smtClean="0">
                <a:latin typeface="Times New Roman" pitchFamily="18" charset="0"/>
                <a:ea typeface="Times New Roman" pitchFamily="18" charset="0"/>
                <a:cs typeface="Times New Roman" pitchFamily="18" charset="0"/>
              </a:rPr>
              <a:t>Đối</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với</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tài</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sản</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chuyển</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nhượng</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sau</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khi</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có</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bản</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án</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quyết</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định</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của</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Tòa</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án</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có</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hiệu</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lực</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và</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hoàn</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tất</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thủ</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tục</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cấp</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giấy</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chứng</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nhận</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quyền</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sở</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hữu</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quyền</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sử</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dụng</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đất</a:t>
            </a:r>
            <a:r>
              <a:rPr lang="en-US" sz="2400" dirty="0" smtClean="0">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và</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người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phải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không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còn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tài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sản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khác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hoặc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tài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sản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khác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không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đủ</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để</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đảm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bảo</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nghĩa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vụ</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thì</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Chấp</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hành</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viên</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tiến</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hành</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kê</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biên</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và</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thông</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báo</a:t>
            </a:r>
            <a:r>
              <a:rPr lang="en-US" sz="2400" dirty="0" smtClean="0">
                <a:latin typeface="Times New Roman" pitchFamily="18" charset="0"/>
                <a:ea typeface="Times New Roman" pitchFamily="18" charset="0"/>
                <a:cs typeface="Times New Roman" pitchFamily="18" charset="0"/>
              </a:rPr>
              <a:t> </a:t>
            </a:r>
            <a:r>
              <a:rPr lang="en-US" sz="2400" dirty="0" err="1" smtClean="0"/>
              <a:t>cho</a:t>
            </a:r>
            <a:r>
              <a:rPr lang="en-US" sz="2400" dirty="0" smtClean="0"/>
              <a:t> </a:t>
            </a:r>
            <a:r>
              <a:rPr lang="en-US" sz="2400" dirty="0" err="1" smtClean="0"/>
              <a:t>đương</a:t>
            </a:r>
            <a:r>
              <a:rPr lang="en-US" sz="2400" dirty="0" smtClean="0"/>
              <a:t> </a:t>
            </a:r>
            <a:r>
              <a:rPr lang="en-US" sz="2400" dirty="0" err="1" smtClean="0"/>
              <a:t>sự</a:t>
            </a:r>
            <a:r>
              <a:rPr lang="en-US" sz="2400" dirty="0" smtClean="0"/>
              <a:t>, </a:t>
            </a:r>
            <a:r>
              <a:rPr lang="en-US" sz="2400" dirty="0" err="1" smtClean="0"/>
              <a:t>người</a:t>
            </a:r>
            <a:r>
              <a:rPr lang="en-US" sz="2400" dirty="0" smtClean="0"/>
              <a:t> </a:t>
            </a:r>
            <a:r>
              <a:rPr lang="en-US" sz="2400" dirty="0" err="1" smtClean="0"/>
              <a:t>có</a:t>
            </a:r>
            <a:r>
              <a:rPr lang="en-US" sz="2400" dirty="0" smtClean="0"/>
              <a:t> </a:t>
            </a:r>
            <a:r>
              <a:rPr lang="en-US" sz="2400" dirty="0" err="1" smtClean="0"/>
              <a:t>tranh</a:t>
            </a:r>
            <a:r>
              <a:rPr lang="en-US" sz="2400" dirty="0" smtClean="0"/>
              <a:t> </a:t>
            </a:r>
            <a:r>
              <a:rPr lang="en-US" sz="2400" dirty="0" err="1" smtClean="0"/>
              <a:t>chấp</a:t>
            </a:r>
            <a:r>
              <a:rPr lang="en-US" sz="2400" dirty="0" smtClean="0"/>
              <a:t> </a:t>
            </a:r>
            <a:r>
              <a:rPr lang="en-US" sz="2400" dirty="0" err="1" smtClean="0"/>
              <a:t>thực</a:t>
            </a:r>
            <a:r>
              <a:rPr lang="en-US" sz="2400" dirty="0" smtClean="0"/>
              <a:t> </a:t>
            </a:r>
            <a:r>
              <a:rPr lang="en-US" sz="2400" dirty="0" err="1" smtClean="0"/>
              <a:t>hiện</a:t>
            </a:r>
            <a:r>
              <a:rPr lang="en-US" sz="2400" dirty="0" smtClean="0"/>
              <a:t> </a:t>
            </a:r>
            <a:r>
              <a:rPr lang="en-US" sz="2400" dirty="0" err="1" smtClean="0"/>
              <a:t>theo</a:t>
            </a:r>
            <a:r>
              <a:rPr lang="en-US" sz="2400" dirty="0" smtClean="0"/>
              <a:t> </a:t>
            </a:r>
            <a:r>
              <a:rPr lang="en-US" sz="2400" dirty="0" err="1" smtClean="0"/>
              <a:t>quy</a:t>
            </a:r>
            <a:r>
              <a:rPr lang="en-US" sz="2400" dirty="0" smtClean="0"/>
              <a:t> </a:t>
            </a:r>
            <a:r>
              <a:rPr lang="en-US" sz="2400" dirty="0" err="1" smtClean="0"/>
              <a:t>định</a:t>
            </a:r>
            <a:r>
              <a:rPr lang="en-US" sz="2400" dirty="0" smtClean="0"/>
              <a:t> </a:t>
            </a:r>
            <a:r>
              <a:rPr lang="en-US" sz="2400" dirty="0" err="1" smtClean="0"/>
              <a:t>tại</a:t>
            </a:r>
            <a:r>
              <a:rPr lang="en-US" sz="2400" dirty="0" smtClean="0"/>
              <a:t> </a:t>
            </a:r>
            <a:r>
              <a:rPr lang="en-US" sz="2400" dirty="0" err="1" smtClean="0"/>
              <a:t>Khoản</a:t>
            </a:r>
            <a:r>
              <a:rPr lang="en-US" sz="2400" dirty="0" smtClean="0"/>
              <a:t> 1 </a:t>
            </a:r>
            <a:r>
              <a:rPr lang="en-US" sz="2400" dirty="0" err="1" smtClean="0"/>
              <a:t>Điều</a:t>
            </a:r>
            <a:r>
              <a:rPr lang="en-US" sz="2400" dirty="0" smtClean="0"/>
              <a:t> 75 </a:t>
            </a:r>
            <a:r>
              <a:rPr lang="en-US" sz="2400" dirty="0" err="1" smtClean="0"/>
              <a:t>Luật</a:t>
            </a:r>
            <a:r>
              <a:rPr lang="en-US" sz="2400" dirty="0" smtClean="0"/>
              <a:t> </a:t>
            </a:r>
            <a:r>
              <a:rPr lang="en-US" sz="2400" dirty="0" err="1" smtClean="0"/>
              <a:t>Thi</a:t>
            </a:r>
            <a:r>
              <a:rPr lang="en-US" sz="2400" dirty="0" smtClean="0"/>
              <a:t> </a:t>
            </a:r>
            <a:r>
              <a:rPr lang="en-US" sz="2400" dirty="0" err="1" smtClean="0"/>
              <a:t>hành</a:t>
            </a:r>
            <a:r>
              <a:rPr lang="en-US" sz="2400" dirty="0" smtClean="0"/>
              <a:t> </a:t>
            </a:r>
            <a:r>
              <a:rPr lang="en-US" sz="2400" dirty="0" err="1" smtClean="0"/>
              <a:t>án</a:t>
            </a:r>
            <a:r>
              <a:rPr lang="en-US" sz="2400" dirty="0" smtClean="0"/>
              <a:t> </a:t>
            </a:r>
            <a:r>
              <a:rPr lang="en-US" sz="2400" dirty="0" err="1" smtClean="0"/>
              <a:t>dân</a:t>
            </a:r>
            <a:r>
              <a:rPr lang="en-US" sz="2400" dirty="0" smtClean="0"/>
              <a:t> </a:t>
            </a:r>
            <a:r>
              <a:rPr lang="en-US" sz="2400" dirty="0" err="1" smtClean="0"/>
              <a:t>sự</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1"/>
          <p:cNvSpPr>
            <a:spLocks noChangeArrowheads="1"/>
          </p:cNvSpPr>
          <p:nvPr/>
        </p:nvSpPr>
        <p:spPr bwMode="auto">
          <a:xfrm>
            <a:off x="381000" y="639279"/>
            <a:ext cx="84582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Câu</a:t>
            </a:r>
            <a:r>
              <a:rPr kumimoji="0" lang="en-US" sz="2400" b="1"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hỏi</a:t>
            </a:r>
            <a:r>
              <a:rPr kumimoji="0" lang="en-US" sz="2400" b="1"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32</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đưa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người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đang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cứ</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trú</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trong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nhà</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ra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khỏi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nhà</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phải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trả</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cho</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người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được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người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mua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trúng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đấu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giá</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tài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sản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thì</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lực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lượng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cụ</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thể</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nào</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có</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trách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nhiệm</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trực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tiếp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đưa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kéo</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đẩy</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khiêng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người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này</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ra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khỏi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nhà</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Công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an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từ</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chối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chỉ</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làm</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nhiệm</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vụ</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bảo</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vệ</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lực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lượng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thực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hiện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hay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chủ</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trì</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phối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hợp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các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phần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tham</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gia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cưỡng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chế</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đưa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họ</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ra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khỏi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nhà</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hoặc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quy</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định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rõ</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cơ</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quan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được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quyền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thuê</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người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đưa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người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phải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ra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khỏi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nhà</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hoặc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ấn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định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lực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lượng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nào</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đưa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người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ra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khỏi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nhà</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giao</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cho</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Ban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chỉ</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đạo</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dân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sự</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1" i="1" u="sng"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Trả</a:t>
            </a:r>
            <a:r>
              <a:rPr kumimoji="0" lang="en-US" sz="2400" b="1" i="1"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2400" b="1" i="1" u="sng"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lời</a:t>
            </a:r>
            <a:r>
              <a:rPr kumimoji="0" lang="en-US" sz="2400" b="1" i="1"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Trường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hợp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này</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CHV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lập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kế</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hoạch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cưỡng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chế</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và</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trong</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kế</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hoạch</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thì</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phải</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nêu</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phương</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cưỡng</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chế</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và</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phân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công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nhiệm</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vụ</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cụ</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thể</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cho</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từng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phần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thực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hiện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để</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thực</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hiện</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cưỡng</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chế</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Rectangle 1"/>
          <p:cNvSpPr>
            <a:spLocks noChangeArrowheads="1"/>
          </p:cNvSpPr>
          <p:nvPr/>
        </p:nvSpPr>
        <p:spPr bwMode="auto">
          <a:xfrm>
            <a:off x="381000" y="415217"/>
            <a:ext cx="84582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Câu</a:t>
            </a:r>
            <a:r>
              <a:rPr kumimoji="0" lang="en-US" sz="2400" b="1"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1"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hỏi</a:t>
            </a:r>
            <a:r>
              <a:rPr kumimoji="0" lang="en-US" sz="2400" b="1"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33:</a:t>
            </a:r>
          </a:p>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Thông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tư</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03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về</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bảo</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vệ</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cưỡng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chế</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trong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dân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sự</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là</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rất</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bài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bản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được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chuẩn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bị</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trước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cưỡng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chế</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ít</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nhất</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03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ngày</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không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quy</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định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phối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hợp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trong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trường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hợp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dụng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biện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pháp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bảo</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đảm</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và</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dụng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biện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pháp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khẩn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cấp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tạm</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thời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của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tòa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dụng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02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biện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pháp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trên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thì</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phối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hợp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với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công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an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để</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bảo</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vệ</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bằng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cách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nào</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để</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tổ</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chức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ngay</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việc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thực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hiện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tạm</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giữ</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tài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sản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bảo</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đảm</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và</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dụng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biện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pháp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khẩn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cấp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tạm</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thời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của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Tòa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đối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với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tài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sản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nhất</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là</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động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sản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Thông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tư</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liên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tịch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số</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03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đã</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không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đề</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cập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đến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đến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việc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bảo</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vệ</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cho</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hoạt</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động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của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Chấp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viên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dụng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02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biện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pháp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trên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Đề</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nghị</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cần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thống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nhất</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sửa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đổi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bổ</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sung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Thông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tư</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liên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tịch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số</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03.</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1" i="1" u="sng"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Trả</a:t>
            </a:r>
            <a:r>
              <a:rPr kumimoji="0" lang="en-US" sz="2400" b="1" i="1"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2400" b="1" i="1" u="sng"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lời</a:t>
            </a:r>
            <a:r>
              <a:rPr kumimoji="0" lang="en-US" sz="2400" b="1" i="1"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Vấn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đề</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này</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Tổng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cục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sẽ</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nghiên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cứu</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cụ</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thể</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và</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đề</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xuất</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để</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sửa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đổi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cho</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phù</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hợp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Rectangle 1"/>
          <p:cNvSpPr>
            <a:spLocks noChangeArrowheads="1"/>
          </p:cNvSpPr>
          <p:nvPr/>
        </p:nvSpPr>
        <p:spPr bwMode="auto">
          <a:xfrm>
            <a:off x="381000" y="199699"/>
            <a:ext cx="84582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Câu</a:t>
            </a:r>
            <a:r>
              <a:rPr kumimoji="0" lang="en-US" sz="2800" b="1"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1"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hỏi</a:t>
            </a:r>
            <a:r>
              <a:rPr kumimoji="0" lang="en-US" sz="2800" b="1"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34:</a:t>
            </a:r>
          </a:p>
          <a:p>
            <a:pPr marL="0" marR="0" lvl="0" indent="22860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Tài</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sản</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thế</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chấp</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của</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người</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thứ</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ba</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để</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đảm</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bảo</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nghĩa</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vụ</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cho</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người</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khác</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vay</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tín</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dụng</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Bản</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quyết</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định</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của</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Tòa</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nêu</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nếu</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người</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phải</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không</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trả</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nợ</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cho</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ngân</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hàng</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thì</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tài</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sản</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thì</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tài</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sản</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thế</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chấp</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theo</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hợp</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đồng</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thế</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chấp</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của</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người</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thứ</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3, hay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xử</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lý</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tài</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sản</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thế</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chấp</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theo</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bản</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quyết</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định</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của</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Tòa</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en-US" sz="2800" b="1" i="1" u="sng"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Trả</a:t>
            </a:r>
            <a:r>
              <a:rPr kumimoji="0" lang="en-US" sz="2800" b="1" i="1"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2800" b="1" i="1" u="sng"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lời</a:t>
            </a:r>
            <a:r>
              <a:rPr kumimoji="0" lang="en-US" sz="2800" b="1" i="1"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p>
          <a:p>
            <a:pPr marL="0" marR="0" lvl="0" indent="228600" algn="just" defTabSz="914400" rtl="0" eaLnBrk="0" fontAlgn="base" latinLnBrk="0" hangingPunct="0">
              <a:lnSpc>
                <a:spcPct val="100000"/>
              </a:lnSpc>
              <a:spcBef>
                <a:spcPct val="0"/>
              </a:spcBef>
              <a:spcAft>
                <a:spcPct val="0"/>
              </a:spcAft>
              <a:buClrTx/>
              <a:buSzTx/>
              <a:buFontTx/>
              <a:buNone/>
              <a:tabLst/>
            </a:pPr>
            <a:r>
              <a:rPr lang="en-US" sz="2800" b="1" i="1" dirty="0" err="1" smtClean="0">
                <a:solidFill>
                  <a:srgbClr val="FF0000"/>
                </a:solidFill>
                <a:latin typeface="Times New Roman" pitchFamily="18" charset="0"/>
                <a:ea typeface="Calibri" pitchFamily="34" charset="0"/>
                <a:cs typeface="Times New Roman" pitchFamily="18" charset="0"/>
              </a:rPr>
              <a:t>Câu</a:t>
            </a:r>
            <a:r>
              <a:rPr lang="en-US" sz="2800" b="1" i="1" dirty="0" smtClean="0">
                <a:solidFill>
                  <a:srgbClr val="FF0000"/>
                </a:solidFill>
                <a:latin typeface="Times New Roman" pitchFamily="18" charset="0"/>
                <a:ea typeface="Calibri" pitchFamily="34" charset="0"/>
                <a:cs typeface="Times New Roman" pitchFamily="18" charset="0"/>
              </a:rPr>
              <a:t> </a:t>
            </a:r>
            <a:r>
              <a:rPr lang="en-US" sz="2800" b="1" i="1" dirty="0" err="1" smtClean="0">
                <a:solidFill>
                  <a:srgbClr val="FF0000"/>
                </a:solidFill>
                <a:latin typeface="Times New Roman" pitchFamily="18" charset="0"/>
                <a:ea typeface="Calibri" pitchFamily="34" charset="0"/>
                <a:cs typeface="Times New Roman" pitchFamily="18" charset="0"/>
              </a:rPr>
              <a:t>hỏi</a:t>
            </a:r>
            <a:r>
              <a:rPr lang="en-US" sz="2800" b="1" i="1" dirty="0" smtClean="0">
                <a:solidFill>
                  <a:srgbClr val="FF0000"/>
                </a:solidFill>
                <a:latin typeface="Times New Roman" pitchFamily="18" charset="0"/>
                <a:ea typeface="Calibri" pitchFamily="34" charset="0"/>
                <a:cs typeface="Times New Roman" pitchFamily="18" charset="0"/>
              </a:rPr>
              <a:t> </a:t>
            </a:r>
            <a:r>
              <a:rPr lang="en-US" sz="2800" b="1" i="1" dirty="0" err="1" smtClean="0">
                <a:solidFill>
                  <a:srgbClr val="FF0000"/>
                </a:solidFill>
                <a:latin typeface="Times New Roman" pitchFamily="18" charset="0"/>
                <a:ea typeface="Calibri" pitchFamily="34" charset="0"/>
                <a:cs typeface="Times New Roman" pitchFamily="18" charset="0"/>
              </a:rPr>
              <a:t>này</a:t>
            </a:r>
            <a:r>
              <a:rPr lang="en-US" sz="2800" b="1" i="1" dirty="0" smtClean="0">
                <a:solidFill>
                  <a:srgbClr val="FF0000"/>
                </a:solidFill>
                <a:latin typeface="Times New Roman" pitchFamily="18" charset="0"/>
                <a:ea typeface="Calibri" pitchFamily="34" charset="0"/>
                <a:cs typeface="Times New Roman" pitchFamily="18" charset="0"/>
              </a:rPr>
              <a:t> </a:t>
            </a:r>
            <a:r>
              <a:rPr lang="en-US" sz="2800" b="1" i="1" dirty="0" err="1" smtClean="0">
                <a:solidFill>
                  <a:srgbClr val="FF0000"/>
                </a:solidFill>
                <a:latin typeface="Times New Roman" pitchFamily="18" charset="0"/>
                <a:ea typeface="Calibri" pitchFamily="34" charset="0"/>
                <a:cs typeface="Times New Roman" pitchFamily="18" charset="0"/>
              </a:rPr>
              <a:t>không</a:t>
            </a:r>
            <a:r>
              <a:rPr lang="en-US" sz="2800" b="1" i="1" dirty="0" smtClean="0">
                <a:solidFill>
                  <a:srgbClr val="FF0000"/>
                </a:solidFill>
                <a:latin typeface="Times New Roman" pitchFamily="18" charset="0"/>
                <a:ea typeface="Calibri" pitchFamily="34" charset="0"/>
                <a:cs typeface="Times New Roman" pitchFamily="18" charset="0"/>
              </a:rPr>
              <a:t> </a:t>
            </a:r>
            <a:r>
              <a:rPr lang="en-US" sz="2800" b="1" i="1" dirty="0" err="1" smtClean="0">
                <a:solidFill>
                  <a:srgbClr val="FF0000"/>
                </a:solidFill>
                <a:latin typeface="Times New Roman" pitchFamily="18" charset="0"/>
                <a:ea typeface="Calibri" pitchFamily="34" charset="0"/>
                <a:cs typeface="Times New Roman" pitchFamily="18" charset="0"/>
              </a:rPr>
              <a:t>rõ</a:t>
            </a:r>
            <a:r>
              <a:rPr lang="en-US" sz="2800" b="1" i="1" dirty="0" smtClean="0">
                <a:solidFill>
                  <a:srgbClr val="FF0000"/>
                </a:solidFill>
                <a:latin typeface="Times New Roman" pitchFamily="18" charset="0"/>
                <a:ea typeface="Calibri" pitchFamily="34" charset="0"/>
                <a:cs typeface="Times New Roman" pitchFamily="18" charset="0"/>
              </a:rPr>
              <a:t> </a:t>
            </a:r>
            <a:r>
              <a:rPr lang="en-US" sz="2800" b="1" i="1" dirty="0" err="1" smtClean="0">
                <a:solidFill>
                  <a:srgbClr val="FF0000"/>
                </a:solidFill>
                <a:latin typeface="Times New Roman" pitchFamily="18" charset="0"/>
                <a:ea typeface="Calibri" pitchFamily="34" charset="0"/>
                <a:cs typeface="Times New Roman" pitchFamily="18" charset="0"/>
              </a:rPr>
              <a:t>tuy</a:t>
            </a:r>
            <a:r>
              <a:rPr lang="en-US" sz="2800" b="1" i="1" dirty="0" smtClean="0">
                <a:solidFill>
                  <a:srgbClr val="FF0000"/>
                </a:solidFill>
                <a:latin typeface="Times New Roman" pitchFamily="18" charset="0"/>
                <a:ea typeface="Calibri" pitchFamily="34" charset="0"/>
                <a:cs typeface="Times New Roman" pitchFamily="18" charset="0"/>
              </a:rPr>
              <a:t> </a:t>
            </a:r>
            <a:r>
              <a:rPr lang="en-US" sz="2800" b="1" i="1" dirty="0" err="1" smtClean="0">
                <a:solidFill>
                  <a:srgbClr val="FF0000"/>
                </a:solidFill>
                <a:latin typeface="Times New Roman" pitchFamily="18" charset="0"/>
                <a:ea typeface="Calibri" pitchFamily="34" charset="0"/>
                <a:cs typeface="Times New Roman" pitchFamily="18" charset="0"/>
              </a:rPr>
              <a:t>nhiên</a:t>
            </a:r>
            <a:r>
              <a:rPr lang="en-US" sz="2800" b="1" i="1" dirty="0" smtClean="0">
                <a:solidFill>
                  <a:srgbClr val="FF0000"/>
                </a:solidFill>
                <a:latin typeface="Times New Roman" pitchFamily="18" charset="0"/>
                <a:ea typeface="Calibri" pitchFamily="34" charset="0"/>
                <a:cs typeface="Times New Roman" pitchFamily="18" charset="0"/>
              </a:rPr>
              <a:t> </a:t>
            </a:r>
            <a:r>
              <a:rPr lang="en-US" sz="2800" b="1" i="1" dirty="0" err="1" smtClean="0">
                <a:solidFill>
                  <a:srgbClr val="FF0000"/>
                </a:solidFill>
                <a:latin typeface="Times New Roman" pitchFamily="18" charset="0"/>
                <a:ea typeface="Calibri" pitchFamily="34" charset="0"/>
                <a:cs typeface="Times New Roman" pitchFamily="18" charset="0"/>
              </a:rPr>
              <a:t>về</a:t>
            </a:r>
            <a:r>
              <a:rPr lang="en-US" sz="2800" b="1" i="1" dirty="0" smtClean="0">
                <a:solidFill>
                  <a:srgbClr val="FF0000"/>
                </a:solidFill>
                <a:latin typeface="Times New Roman" pitchFamily="18" charset="0"/>
                <a:ea typeface="Calibri" pitchFamily="34" charset="0"/>
                <a:cs typeface="Times New Roman" pitchFamily="18" charset="0"/>
              </a:rPr>
              <a:t> </a:t>
            </a:r>
            <a:r>
              <a:rPr lang="en-US" sz="2800" b="1" i="1" dirty="0" err="1" smtClean="0">
                <a:solidFill>
                  <a:srgbClr val="FF0000"/>
                </a:solidFill>
                <a:latin typeface="Times New Roman" pitchFamily="18" charset="0"/>
                <a:ea typeface="Calibri" pitchFamily="34" charset="0"/>
                <a:cs typeface="Times New Roman" pitchFamily="18" charset="0"/>
              </a:rPr>
              <a:t>nguyên</a:t>
            </a:r>
            <a:r>
              <a:rPr lang="en-US" sz="2800" b="1" i="1" dirty="0" smtClean="0">
                <a:solidFill>
                  <a:srgbClr val="FF0000"/>
                </a:solidFill>
                <a:latin typeface="Times New Roman" pitchFamily="18" charset="0"/>
                <a:ea typeface="Calibri" pitchFamily="34" charset="0"/>
                <a:cs typeface="Times New Roman" pitchFamily="18" charset="0"/>
              </a:rPr>
              <a:t> </a:t>
            </a:r>
            <a:r>
              <a:rPr lang="en-US" sz="2800" b="1" i="1" dirty="0" err="1" smtClean="0">
                <a:solidFill>
                  <a:srgbClr val="FF0000"/>
                </a:solidFill>
                <a:latin typeface="Times New Roman" pitchFamily="18" charset="0"/>
                <a:ea typeface="Calibri" pitchFamily="34" charset="0"/>
                <a:cs typeface="Times New Roman" pitchFamily="18" charset="0"/>
              </a:rPr>
              <a:t>tắc</a:t>
            </a:r>
            <a:r>
              <a:rPr lang="en-US" sz="2800" b="1" i="1" dirty="0" smtClean="0">
                <a:solidFill>
                  <a:srgbClr val="FF0000"/>
                </a:solidFill>
                <a:latin typeface="Times New Roman" pitchFamily="18" charset="0"/>
                <a:ea typeface="Calibri" pitchFamily="34" charset="0"/>
                <a:cs typeface="Times New Roman" pitchFamily="18" charset="0"/>
              </a:rPr>
              <a:t> </a:t>
            </a:r>
            <a:r>
              <a:rPr lang="en-US" sz="2800" b="1" i="1" dirty="0" err="1" smtClean="0">
                <a:solidFill>
                  <a:srgbClr val="FF0000"/>
                </a:solidFill>
                <a:latin typeface="Times New Roman" pitchFamily="18" charset="0"/>
                <a:ea typeface="Calibri" pitchFamily="34" charset="0"/>
                <a:cs typeface="Times New Roman" pitchFamily="18" charset="0"/>
              </a:rPr>
              <a:t>cơ</a:t>
            </a:r>
            <a:r>
              <a:rPr lang="en-US" sz="2800" b="1" i="1" dirty="0" smtClean="0">
                <a:solidFill>
                  <a:srgbClr val="FF0000"/>
                </a:solidFill>
                <a:latin typeface="Times New Roman" pitchFamily="18" charset="0"/>
                <a:ea typeface="Calibri" pitchFamily="34" charset="0"/>
                <a:cs typeface="Times New Roman" pitchFamily="18" charset="0"/>
              </a:rPr>
              <a:t> </a:t>
            </a:r>
            <a:r>
              <a:rPr lang="en-US" sz="2800" b="1" i="1" dirty="0" err="1" smtClean="0">
                <a:solidFill>
                  <a:srgbClr val="FF0000"/>
                </a:solidFill>
                <a:latin typeface="Times New Roman" pitchFamily="18" charset="0"/>
                <a:ea typeface="Calibri" pitchFamily="34" charset="0"/>
                <a:cs typeface="Times New Roman" pitchFamily="18" charset="0"/>
              </a:rPr>
              <a:t>quan</a:t>
            </a:r>
            <a:r>
              <a:rPr lang="en-US" sz="2800" b="1" i="1" dirty="0" smtClean="0">
                <a:solidFill>
                  <a:srgbClr val="FF0000"/>
                </a:solidFill>
                <a:latin typeface="Times New Roman" pitchFamily="18" charset="0"/>
                <a:ea typeface="Calibri" pitchFamily="34" charset="0"/>
                <a:cs typeface="Times New Roman" pitchFamily="18" charset="0"/>
              </a:rPr>
              <a:t> </a:t>
            </a:r>
            <a:r>
              <a:rPr lang="en-US" sz="2800" b="1" i="1" dirty="0" err="1" smtClean="0">
                <a:solidFill>
                  <a:srgbClr val="FF0000"/>
                </a:solidFill>
                <a:latin typeface="Times New Roman" pitchFamily="18" charset="0"/>
                <a:ea typeface="Calibri" pitchFamily="34" charset="0"/>
                <a:cs typeface="Times New Roman" pitchFamily="18" charset="0"/>
              </a:rPr>
              <a:t>thi</a:t>
            </a:r>
            <a:r>
              <a:rPr lang="en-US" sz="2800" b="1" i="1" dirty="0" smtClean="0">
                <a:solidFill>
                  <a:srgbClr val="FF0000"/>
                </a:solidFill>
                <a:latin typeface="Times New Roman" pitchFamily="18" charset="0"/>
                <a:ea typeface="Calibri" pitchFamily="34" charset="0"/>
                <a:cs typeface="Times New Roman" pitchFamily="18" charset="0"/>
              </a:rPr>
              <a:t> </a:t>
            </a:r>
            <a:r>
              <a:rPr lang="en-US" sz="2800" b="1" i="1" dirty="0" err="1" smtClean="0">
                <a:solidFill>
                  <a:srgbClr val="FF0000"/>
                </a:solidFill>
                <a:latin typeface="Times New Roman" pitchFamily="18" charset="0"/>
                <a:ea typeface="Calibri" pitchFamily="34" charset="0"/>
                <a:cs typeface="Times New Roman" pitchFamily="18" charset="0"/>
              </a:rPr>
              <a:t>hành</a:t>
            </a:r>
            <a:r>
              <a:rPr lang="en-US" sz="2800" b="1" i="1" dirty="0" smtClean="0">
                <a:solidFill>
                  <a:srgbClr val="FF0000"/>
                </a:solidFill>
                <a:latin typeface="Times New Roman" pitchFamily="18" charset="0"/>
                <a:ea typeface="Calibri" pitchFamily="34" charset="0"/>
                <a:cs typeface="Times New Roman" pitchFamily="18" charset="0"/>
              </a:rPr>
              <a:t> </a:t>
            </a:r>
            <a:r>
              <a:rPr lang="en-US" sz="2800" b="1" i="1" dirty="0" err="1" smtClean="0">
                <a:solidFill>
                  <a:srgbClr val="FF0000"/>
                </a:solidFill>
                <a:latin typeface="Times New Roman" pitchFamily="18" charset="0"/>
                <a:ea typeface="Calibri" pitchFamily="34" charset="0"/>
                <a:cs typeface="Times New Roman" pitchFamily="18" charset="0"/>
              </a:rPr>
              <a:t>theo</a:t>
            </a:r>
            <a:r>
              <a:rPr lang="en-US" sz="2800" b="1" i="1" dirty="0" smtClean="0">
                <a:solidFill>
                  <a:srgbClr val="FF0000"/>
                </a:solidFill>
                <a:latin typeface="Times New Roman" pitchFamily="18" charset="0"/>
                <a:ea typeface="Calibri" pitchFamily="34" charset="0"/>
                <a:cs typeface="Times New Roman" pitchFamily="18" charset="0"/>
              </a:rPr>
              <a:t> </a:t>
            </a:r>
            <a:r>
              <a:rPr lang="en-US" sz="2800" b="1" i="1" dirty="0" err="1" smtClean="0">
                <a:solidFill>
                  <a:srgbClr val="FF0000"/>
                </a:solidFill>
                <a:latin typeface="Times New Roman" pitchFamily="18" charset="0"/>
                <a:ea typeface="Calibri" pitchFamily="34" charset="0"/>
                <a:cs typeface="Times New Roman" pitchFamily="18" charset="0"/>
              </a:rPr>
              <a:t>đúng</a:t>
            </a:r>
            <a:r>
              <a:rPr lang="en-US" sz="2800" b="1" i="1" dirty="0" smtClean="0">
                <a:solidFill>
                  <a:srgbClr val="FF0000"/>
                </a:solidFill>
                <a:latin typeface="Times New Roman" pitchFamily="18" charset="0"/>
                <a:ea typeface="Calibri" pitchFamily="34" charset="0"/>
                <a:cs typeface="Times New Roman" pitchFamily="18" charset="0"/>
              </a:rPr>
              <a:t> </a:t>
            </a:r>
            <a:r>
              <a:rPr lang="en-US" sz="2800" b="1" i="1" dirty="0" err="1" smtClean="0">
                <a:solidFill>
                  <a:srgbClr val="FF0000"/>
                </a:solidFill>
                <a:latin typeface="Times New Roman" pitchFamily="18" charset="0"/>
                <a:ea typeface="Calibri" pitchFamily="34" charset="0"/>
                <a:cs typeface="Times New Roman" pitchFamily="18" charset="0"/>
              </a:rPr>
              <a:t>phán</a:t>
            </a:r>
            <a:r>
              <a:rPr lang="en-US" sz="2800" b="1" i="1" dirty="0" smtClean="0">
                <a:solidFill>
                  <a:srgbClr val="FF0000"/>
                </a:solidFill>
                <a:latin typeface="Times New Roman" pitchFamily="18" charset="0"/>
                <a:ea typeface="Calibri" pitchFamily="34" charset="0"/>
                <a:cs typeface="Times New Roman" pitchFamily="18" charset="0"/>
              </a:rPr>
              <a:t> </a:t>
            </a:r>
            <a:r>
              <a:rPr lang="en-US" sz="2800" b="1" i="1" dirty="0" err="1" smtClean="0">
                <a:solidFill>
                  <a:srgbClr val="FF0000"/>
                </a:solidFill>
                <a:latin typeface="Times New Roman" pitchFamily="18" charset="0"/>
                <a:ea typeface="Calibri" pitchFamily="34" charset="0"/>
                <a:cs typeface="Times New Roman" pitchFamily="18" charset="0"/>
              </a:rPr>
              <a:t>quyết</a:t>
            </a:r>
            <a:r>
              <a:rPr lang="en-US" sz="2800" b="1" i="1" dirty="0" smtClean="0">
                <a:solidFill>
                  <a:srgbClr val="FF0000"/>
                </a:solidFill>
                <a:latin typeface="Times New Roman" pitchFamily="18" charset="0"/>
                <a:ea typeface="Calibri" pitchFamily="34" charset="0"/>
                <a:cs typeface="Times New Roman" pitchFamily="18" charset="0"/>
              </a:rPr>
              <a:t> </a:t>
            </a:r>
            <a:r>
              <a:rPr lang="en-US" sz="2800" b="1" i="1" dirty="0" err="1" smtClean="0">
                <a:solidFill>
                  <a:srgbClr val="FF0000"/>
                </a:solidFill>
                <a:latin typeface="Times New Roman" pitchFamily="18" charset="0"/>
                <a:ea typeface="Calibri" pitchFamily="34" charset="0"/>
                <a:cs typeface="Times New Roman" pitchFamily="18" charset="0"/>
              </a:rPr>
              <a:t>của</a:t>
            </a:r>
            <a:r>
              <a:rPr lang="en-US" sz="2800" b="1" i="1" dirty="0" smtClean="0">
                <a:solidFill>
                  <a:srgbClr val="FF0000"/>
                </a:solidFill>
                <a:latin typeface="Times New Roman" pitchFamily="18" charset="0"/>
                <a:ea typeface="Calibri" pitchFamily="34" charset="0"/>
                <a:cs typeface="Times New Roman" pitchFamily="18" charset="0"/>
              </a:rPr>
              <a:t> </a:t>
            </a:r>
            <a:r>
              <a:rPr lang="en-US" sz="2800" b="1" i="1" dirty="0" err="1" smtClean="0">
                <a:solidFill>
                  <a:srgbClr val="FF0000"/>
                </a:solidFill>
                <a:latin typeface="Times New Roman" pitchFamily="18" charset="0"/>
                <a:ea typeface="Calibri" pitchFamily="34" charset="0"/>
                <a:cs typeface="Times New Roman" pitchFamily="18" charset="0"/>
              </a:rPr>
              <a:t>Tòa</a:t>
            </a:r>
            <a:r>
              <a:rPr lang="en-US" sz="2800" b="1" i="1" dirty="0" smtClean="0">
                <a:solidFill>
                  <a:srgbClr val="FF0000"/>
                </a:solidFill>
                <a:latin typeface="Times New Roman" pitchFamily="18" charset="0"/>
                <a:ea typeface="Calibri" pitchFamily="34" charset="0"/>
                <a:cs typeface="Times New Roman" pitchFamily="18" charset="0"/>
              </a:rPr>
              <a:t> </a:t>
            </a:r>
            <a:r>
              <a:rPr lang="en-US" sz="2800" b="1" i="1" dirty="0" err="1" smtClean="0">
                <a:solidFill>
                  <a:srgbClr val="FF0000"/>
                </a:solidFill>
                <a:latin typeface="Times New Roman" pitchFamily="18" charset="0"/>
                <a:ea typeface="Calibri" pitchFamily="34" charset="0"/>
                <a:cs typeface="Times New Roman" pitchFamily="18" charset="0"/>
              </a:rPr>
              <a:t>án</a:t>
            </a:r>
            <a:r>
              <a:rPr lang="en-US" sz="2800" b="1" i="1" dirty="0" smtClean="0">
                <a:solidFill>
                  <a:srgbClr val="FF0000"/>
                </a:solidFill>
                <a:latin typeface="Times New Roman" pitchFamily="18" charset="0"/>
                <a:ea typeface="Calibri" pitchFamily="34" charset="0"/>
                <a:cs typeface="Times New Roman" pitchFamily="18" charset="0"/>
              </a:rPr>
              <a:t>.</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Rectangle 1"/>
          <p:cNvSpPr>
            <a:spLocks noChangeArrowheads="1"/>
          </p:cNvSpPr>
          <p:nvPr/>
        </p:nvSpPr>
        <p:spPr bwMode="auto">
          <a:xfrm>
            <a:off x="228600" y="950165"/>
            <a:ext cx="86106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Câu</a:t>
            </a:r>
            <a:r>
              <a:rPr kumimoji="0" lang="en-US" sz="2400" b="1"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1"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hỏi</a:t>
            </a:r>
            <a:r>
              <a:rPr kumimoji="0" lang="en-US" sz="2400" b="1"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35:</a:t>
            </a:r>
          </a:p>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Theo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quy</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định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tại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khoản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6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Điều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24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Nghị</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định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62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thì</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Chấp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viên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chỉ</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cần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lập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biên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bản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về</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việc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tự</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nguyện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giao</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tài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sản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Biên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bản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này</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là</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cơ</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sơ</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để</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Chấp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viên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giao</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tài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sản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theo</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thỏa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thuận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hoặc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tổ</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chức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việc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định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giá</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tài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sản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Nếu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không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có</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biên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bản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kê</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biên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nhưng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tiến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việc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định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giá</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thì</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chưa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phù</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hợp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với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quy</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định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tại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khoản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5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Diều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10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Thông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tư</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23/2010/TT-BTP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về</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đấu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giá</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tài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sản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Vì</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tài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sản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chưa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được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kê</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biên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nên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vẫn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thuộc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sở</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hữu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sử</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dụng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của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người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phải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Mặt</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khác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nếu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không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kê</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biên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thì</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trong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quá</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trình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tổ</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chức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đương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sự</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có</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thể</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luôn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thay</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đổi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thỏa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thuận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dẫn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đến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việc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Chấp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viên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chạy</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theo</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thỏa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thuận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của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đương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sự</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1" i="1" u="sng"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Trả</a:t>
            </a:r>
            <a:r>
              <a:rPr kumimoji="0" lang="en-US" sz="2400" b="1" i="1"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2400" b="1" i="1" u="sng"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lời</a:t>
            </a:r>
            <a:r>
              <a:rPr kumimoji="0" lang="en-US" sz="2400" b="1" i="1"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r>
              <a:rPr kumimoji="0" lang="en-US" sz="2400" b="1" i="1" strike="noStrike" cap="none" normalizeH="0" dirty="0" smtClean="0">
                <a:ln>
                  <a:noFill/>
                </a:ln>
                <a:solidFill>
                  <a:srgbClr val="FF0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dụng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NĐ 62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để</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xử</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lý</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đã</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quy</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định</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rõ</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1"/>
          <p:cNvSpPr>
            <a:spLocks noChangeArrowheads="1"/>
          </p:cNvSpPr>
          <p:nvPr/>
        </p:nvSpPr>
        <p:spPr bwMode="auto">
          <a:xfrm>
            <a:off x="228600" y="226011"/>
            <a:ext cx="85344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Câu</a:t>
            </a:r>
            <a:r>
              <a:rPr kumimoji="0" lang="en-US" sz="2400" b="1"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1"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hỏi</a:t>
            </a:r>
            <a:r>
              <a:rPr kumimoji="0" lang="en-US" sz="2400" b="1"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36:</a:t>
            </a:r>
          </a:p>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Tại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Điều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74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Luật</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dân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sự</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quy</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định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Hết</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thời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30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ngày</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kể</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từ</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ngày</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nhận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được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thông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báo</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mà</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các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bên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không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có</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thỏa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thuận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hoặc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thỏa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thuận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vi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phạm</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tại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Điều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6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Luật</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dân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sự</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Thỏa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thuận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tại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Điều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6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là</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đương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sự</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thỏa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thuận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về</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việc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phân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chia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tài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sản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không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phải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là</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thỏa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thuận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về</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Nếu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người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phải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và</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người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có</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quyền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lợi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nghĩa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vụ</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liên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quan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thỏa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thuận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làm</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ảnh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hưởng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đến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người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thứ</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3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người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được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thì</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Chấp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viên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căn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cứ</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điều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luật</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nào</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để</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không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chấp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nhận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việc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thỏa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thuận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này</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lvl="0" indent="457200" algn="just" eaLnBrk="0" fontAlgn="base" hangingPunct="0">
              <a:spcBef>
                <a:spcPct val="0"/>
              </a:spcBef>
              <a:spcAft>
                <a:spcPct val="0"/>
              </a:spcAft>
            </a:pPr>
            <a:r>
              <a:rPr kumimoji="0" lang="en-US" sz="2400" b="1" i="1" u="sng"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Trả</a:t>
            </a:r>
            <a:r>
              <a:rPr kumimoji="0" lang="en-US" sz="2400" b="1" i="1"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2400" b="1" i="1" u="sng"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lời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lang="en-US" sz="2400" dirty="0" err="1" smtClean="0">
                <a:solidFill>
                  <a:srgbClr val="222222"/>
                </a:solidFill>
                <a:latin typeface="Times New Roman" pitchFamily="18" charset="0"/>
                <a:ea typeface="Calibri" pitchFamily="34" charset="0"/>
                <a:cs typeface="Times New Roman" pitchFamily="18" charset="0"/>
              </a:rPr>
              <a:t>Điều</a:t>
            </a:r>
            <a:r>
              <a:rPr lang="en-US" sz="2400" dirty="0" smtClean="0">
                <a:solidFill>
                  <a:srgbClr val="222222"/>
                </a:solidFill>
                <a:latin typeface="Times New Roman" pitchFamily="18" charset="0"/>
                <a:ea typeface="Calibri" pitchFamily="34" charset="0"/>
                <a:cs typeface="Times New Roman" pitchFamily="18" charset="0"/>
              </a:rPr>
              <a:t> 6 </a:t>
            </a:r>
            <a:r>
              <a:rPr lang="en-US" sz="2400" dirty="0" err="1" smtClean="0">
                <a:solidFill>
                  <a:srgbClr val="222222"/>
                </a:solidFill>
                <a:latin typeface="Times New Roman" pitchFamily="18" charset="0"/>
                <a:ea typeface="Calibri" pitchFamily="34" charset="0"/>
                <a:cs typeface="Times New Roman" pitchFamily="18" charset="0"/>
              </a:rPr>
              <a:t>Luật</a:t>
            </a:r>
            <a:r>
              <a:rPr lang="en-US" sz="2400" dirty="0" smtClean="0">
                <a:solidFill>
                  <a:srgbClr val="222222"/>
                </a:solidFill>
                <a:latin typeface="Times New Roman" pitchFamily="18" charset="0"/>
                <a:ea typeface="Calibri" pitchFamily="34" charset="0"/>
                <a:cs typeface="Times New Roman" pitchFamily="18" charset="0"/>
              </a:rPr>
              <a:t> THADS </a:t>
            </a:r>
            <a:r>
              <a:rPr lang="en-US" sz="2400" dirty="0" err="1" smtClean="0">
                <a:solidFill>
                  <a:srgbClr val="222222"/>
                </a:solidFill>
                <a:latin typeface="Times New Roman" pitchFamily="18" charset="0"/>
                <a:ea typeface="Calibri" pitchFamily="34" charset="0"/>
                <a:cs typeface="Times New Roman" pitchFamily="18" charset="0"/>
              </a:rPr>
              <a:t>quy</a:t>
            </a:r>
            <a:r>
              <a:rPr lang="en-US" sz="2400" dirty="0" smtClean="0">
                <a:solidFill>
                  <a:srgbClr val="222222"/>
                </a:solidFill>
                <a:latin typeface="Times New Roman" pitchFamily="18" charset="0"/>
                <a:ea typeface="Calibri" pitchFamily="34" charset="0"/>
                <a:cs typeface="Times New Roman" pitchFamily="18" charset="0"/>
              </a:rPr>
              <a:t> </a:t>
            </a:r>
            <a:r>
              <a:rPr lang="en-US" sz="2400" dirty="0" err="1" smtClean="0">
                <a:solidFill>
                  <a:srgbClr val="222222"/>
                </a:solidFill>
                <a:latin typeface="Times New Roman" pitchFamily="18" charset="0"/>
                <a:ea typeface="Calibri" pitchFamily="34" charset="0"/>
                <a:cs typeface="Times New Roman" pitchFamily="18" charset="0"/>
              </a:rPr>
              <a:t>định</a:t>
            </a:r>
            <a:r>
              <a:rPr lang="en-US" sz="2400" dirty="0" smtClean="0">
                <a:solidFill>
                  <a:srgbClr val="222222"/>
                </a:solidFill>
                <a:latin typeface="Times New Roman" pitchFamily="18" charset="0"/>
                <a:ea typeface="Calibri" pitchFamily="34" charset="0"/>
                <a:cs typeface="Times New Roman" pitchFamily="18" charset="0"/>
              </a:rPr>
              <a:t> </a:t>
            </a:r>
            <a:r>
              <a:rPr lang="en-US" sz="2400" dirty="0" err="1" smtClean="0">
                <a:solidFill>
                  <a:srgbClr val="222222"/>
                </a:solidFill>
                <a:latin typeface="Times New Roman" pitchFamily="18" charset="0"/>
                <a:ea typeface="Calibri" pitchFamily="34" charset="0"/>
                <a:cs typeface="Times New Roman" pitchFamily="18" charset="0"/>
              </a:rPr>
              <a:t>về</a:t>
            </a:r>
            <a:r>
              <a:rPr lang="en-US" sz="2400" dirty="0" smtClean="0">
                <a:solidFill>
                  <a:srgbClr val="222222"/>
                </a:solidFill>
                <a:latin typeface="Times New Roman" pitchFamily="18" charset="0"/>
                <a:ea typeface="Calibri" pitchFamily="34" charset="0"/>
                <a:cs typeface="Times New Roman" pitchFamily="18" charset="0"/>
              </a:rPr>
              <a:t> </a:t>
            </a:r>
            <a:r>
              <a:rPr lang="en-US" sz="2400" dirty="0" err="1" smtClean="0">
                <a:solidFill>
                  <a:srgbClr val="222222"/>
                </a:solidFill>
                <a:latin typeface="Times New Roman" pitchFamily="18" charset="0"/>
                <a:ea typeface="Calibri" pitchFamily="34" charset="0"/>
                <a:cs typeface="Times New Roman" pitchFamily="18" charset="0"/>
              </a:rPr>
              <a:t>thỏa</a:t>
            </a:r>
            <a:r>
              <a:rPr lang="en-US" sz="2400" dirty="0" smtClean="0">
                <a:solidFill>
                  <a:srgbClr val="222222"/>
                </a:solidFill>
                <a:latin typeface="Times New Roman" pitchFamily="18" charset="0"/>
                <a:ea typeface="Calibri" pitchFamily="34" charset="0"/>
                <a:cs typeface="Times New Roman" pitchFamily="18" charset="0"/>
              </a:rPr>
              <a:t> </a:t>
            </a:r>
            <a:r>
              <a:rPr lang="en-US" sz="2400" dirty="0" err="1" smtClean="0">
                <a:solidFill>
                  <a:srgbClr val="222222"/>
                </a:solidFill>
                <a:latin typeface="Times New Roman" pitchFamily="18" charset="0"/>
                <a:ea typeface="Calibri" pitchFamily="34" charset="0"/>
                <a:cs typeface="Times New Roman" pitchFamily="18" charset="0"/>
              </a:rPr>
              <a:t>thuận</a:t>
            </a:r>
            <a:r>
              <a:rPr lang="en-US" sz="2400" dirty="0" smtClean="0">
                <a:solidFill>
                  <a:srgbClr val="222222"/>
                </a:solidFill>
                <a:latin typeface="Times New Roman" pitchFamily="18" charset="0"/>
                <a:ea typeface="Calibri" pitchFamily="34" charset="0"/>
                <a:cs typeface="Times New Roman" pitchFamily="18" charset="0"/>
              </a:rPr>
              <a:t> </a:t>
            </a:r>
            <a:r>
              <a:rPr lang="en-US" sz="2400" dirty="0" err="1" smtClean="0">
                <a:solidFill>
                  <a:srgbClr val="222222"/>
                </a:solidFill>
                <a:latin typeface="Times New Roman" pitchFamily="18" charset="0"/>
                <a:ea typeface="Calibri" pitchFamily="34" charset="0"/>
                <a:cs typeface="Times New Roman" pitchFamily="18" charset="0"/>
              </a:rPr>
              <a:t>thi</a:t>
            </a:r>
            <a:r>
              <a:rPr lang="en-US" sz="2400" dirty="0" smtClean="0">
                <a:solidFill>
                  <a:srgbClr val="222222"/>
                </a:solidFill>
                <a:latin typeface="Times New Roman" pitchFamily="18" charset="0"/>
                <a:ea typeface="Calibri" pitchFamily="34" charset="0"/>
                <a:cs typeface="Times New Roman" pitchFamily="18" charset="0"/>
              </a:rPr>
              <a:t> </a:t>
            </a:r>
            <a:r>
              <a:rPr lang="en-US" sz="2400" dirty="0" err="1" smtClean="0">
                <a:solidFill>
                  <a:srgbClr val="222222"/>
                </a:solidFill>
                <a:latin typeface="Times New Roman" pitchFamily="18" charset="0"/>
                <a:ea typeface="Calibri" pitchFamily="34" charset="0"/>
                <a:cs typeface="Times New Roman" pitchFamily="18" charset="0"/>
              </a:rPr>
              <a:t>hành</a:t>
            </a:r>
            <a:r>
              <a:rPr lang="en-US" sz="2400" dirty="0" smtClean="0">
                <a:solidFill>
                  <a:srgbClr val="222222"/>
                </a:solidFill>
                <a:latin typeface="Times New Roman" pitchFamily="18" charset="0"/>
                <a:ea typeface="Calibri" pitchFamily="34" charset="0"/>
                <a:cs typeface="Times New Roman" pitchFamily="18" charset="0"/>
              </a:rPr>
              <a:t> </a:t>
            </a:r>
            <a:r>
              <a:rPr lang="en-US" sz="2400" dirty="0" err="1" smtClean="0">
                <a:solidFill>
                  <a:srgbClr val="222222"/>
                </a:solidFill>
                <a:latin typeface="Times New Roman" pitchFamily="18" charset="0"/>
                <a:ea typeface="Calibri" pitchFamily="34" charset="0"/>
                <a:cs typeface="Times New Roman" pitchFamily="18" charset="0"/>
              </a:rPr>
              <a:t>án</a:t>
            </a:r>
            <a:r>
              <a:rPr lang="en-US" sz="2400" dirty="0" smtClean="0">
                <a:solidFill>
                  <a:srgbClr val="222222"/>
                </a:solidFill>
                <a:latin typeface="Times New Roman" pitchFamily="18" charset="0"/>
                <a:ea typeface="Calibri" pitchFamily="34" charset="0"/>
                <a:cs typeface="Times New Roman" pitchFamily="18" charset="0"/>
              </a:rPr>
              <a:t>. </a:t>
            </a:r>
            <a:r>
              <a:rPr lang="en-US" sz="2400" dirty="0" err="1" smtClean="0">
                <a:solidFill>
                  <a:srgbClr val="222222"/>
                </a:solidFill>
                <a:latin typeface="Times New Roman" pitchFamily="18" charset="0"/>
                <a:ea typeface="Calibri" pitchFamily="34" charset="0"/>
                <a:cs typeface="Times New Roman" pitchFamily="18" charset="0"/>
              </a:rPr>
              <a:t>Trong</a:t>
            </a:r>
            <a:r>
              <a:rPr lang="en-US" sz="2400" dirty="0" smtClean="0">
                <a:solidFill>
                  <a:srgbClr val="222222"/>
                </a:solidFill>
                <a:latin typeface="Times New Roman" pitchFamily="18" charset="0"/>
                <a:ea typeface="Calibri" pitchFamily="34" charset="0"/>
                <a:cs typeface="Times New Roman" pitchFamily="18" charset="0"/>
              </a:rPr>
              <a:t> </a:t>
            </a:r>
            <a:r>
              <a:rPr lang="en-US" sz="2400" dirty="0" err="1" smtClean="0">
                <a:solidFill>
                  <a:srgbClr val="222222"/>
                </a:solidFill>
                <a:latin typeface="Times New Roman" pitchFamily="18" charset="0"/>
                <a:ea typeface="Calibri" pitchFamily="34" charset="0"/>
                <a:cs typeface="Times New Roman" pitchFamily="18" charset="0"/>
              </a:rPr>
              <a:t>trường</a:t>
            </a:r>
            <a:r>
              <a:rPr lang="en-US" sz="2400" dirty="0" smtClean="0">
                <a:solidFill>
                  <a:srgbClr val="222222"/>
                </a:solidFill>
                <a:latin typeface="Times New Roman" pitchFamily="18" charset="0"/>
                <a:ea typeface="Calibri" pitchFamily="34" charset="0"/>
                <a:cs typeface="Times New Roman" pitchFamily="18" charset="0"/>
              </a:rPr>
              <a:t> </a:t>
            </a:r>
            <a:r>
              <a:rPr lang="en-US" sz="2400" dirty="0" err="1" smtClean="0">
                <a:solidFill>
                  <a:srgbClr val="222222"/>
                </a:solidFill>
                <a:latin typeface="Times New Roman" pitchFamily="18" charset="0"/>
                <a:ea typeface="Calibri" pitchFamily="34" charset="0"/>
                <a:cs typeface="Times New Roman" pitchFamily="18" charset="0"/>
              </a:rPr>
              <a:t>hợp</a:t>
            </a:r>
            <a:r>
              <a:rPr lang="en-US" sz="2400" dirty="0" smtClean="0">
                <a:solidFill>
                  <a:srgbClr val="222222"/>
                </a:solidFill>
                <a:latin typeface="Times New Roman" pitchFamily="18" charset="0"/>
                <a:ea typeface="Calibri" pitchFamily="34" charset="0"/>
                <a:cs typeface="Times New Roman" pitchFamily="18" charset="0"/>
              </a:rPr>
              <a:t> </a:t>
            </a:r>
            <a:r>
              <a:rPr lang="en-US" sz="2400" dirty="0" err="1" smtClean="0">
                <a:solidFill>
                  <a:srgbClr val="222222"/>
                </a:solidFill>
                <a:latin typeface="Times New Roman" pitchFamily="18" charset="0"/>
                <a:ea typeface="Calibri" pitchFamily="34" charset="0"/>
                <a:cs typeface="Times New Roman" pitchFamily="18" charset="0"/>
              </a:rPr>
              <a:t>thỏa</a:t>
            </a:r>
            <a:r>
              <a:rPr lang="en-US" sz="2400" dirty="0" smtClean="0">
                <a:solidFill>
                  <a:srgbClr val="222222"/>
                </a:solidFill>
                <a:latin typeface="Times New Roman" pitchFamily="18" charset="0"/>
                <a:ea typeface="Calibri" pitchFamily="34" charset="0"/>
                <a:cs typeface="Times New Roman" pitchFamily="18" charset="0"/>
              </a:rPr>
              <a:t> </a:t>
            </a:r>
            <a:r>
              <a:rPr lang="en-US" sz="2400" dirty="0" err="1" smtClean="0">
                <a:solidFill>
                  <a:srgbClr val="222222"/>
                </a:solidFill>
                <a:latin typeface="Times New Roman" pitchFamily="18" charset="0"/>
                <a:ea typeface="Calibri" pitchFamily="34" charset="0"/>
                <a:cs typeface="Times New Roman" pitchFamily="18" charset="0"/>
              </a:rPr>
              <a:t>thuận</a:t>
            </a:r>
            <a:r>
              <a:rPr lang="en-US" sz="2400" dirty="0" smtClean="0">
                <a:solidFill>
                  <a:srgbClr val="222222"/>
                </a:solidFill>
                <a:latin typeface="Times New Roman" pitchFamily="18" charset="0"/>
                <a:ea typeface="Calibri" pitchFamily="34" charset="0"/>
                <a:cs typeface="Times New Roman" pitchFamily="18" charset="0"/>
              </a:rPr>
              <a:t> </a:t>
            </a:r>
            <a:r>
              <a:rPr lang="en-US" sz="2400" dirty="0" err="1" smtClean="0">
                <a:solidFill>
                  <a:srgbClr val="222222"/>
                </a:solidFill>
                <a:latin typeface="Times New Roman" pitchFamily="18" charset="0"/>
                <a:ea typeface="Calibri" pitchFamily="34" charset="0"/>
                <a:cs typeface="Times New Roman" pitchFamily="18" charset="0"/>
              </a:rPr>
              <a:t>của</a:t>
            </a:r>
            <a:r>
              <a:rPr lang="en-US" sz="2400" dirty="0" smtClean="0">
                <a:solidFill>
                  <a:srgbClr val="222222"/>
                </a:solidFill>
                <a:latin typeface="Times New Roman" pitchFamily="18" charset="0"/>
                <a:ea typeface="Calibri" pitchFamily="34" charset="0"/>
                <a:cs typeface="Times New Roman" pitchFamily="18" charset="0"/>
              </a:rPr>
              <a:t> </a:t>
            </a:r>
            <a:r>
              <a:rPr lang="en-US" sz="2400" dirty="0" err="1" smtClean="0"/>
              <a:t>người</a:t>
            </a:r>
            <a:r>
              <a:rPr lang="en-US" sz="2400" dirty="0" smtClean="0"/>
              <a:t> </a:t>
            </a:r>
            <a:r>
              <a:rPr lang="en-US" sz="2400" dirty="0" err="1" smtClean="0"/>
              <a:t>phải</a:t>
            </a:r>
            <a:r>
              <a:rPr lang="en-US" sz="2400" dirty="0" smtClean="0"/>
              <a:t> </a:t>
            </a:r>
            <a:r>
              <a:rPr lang="en-US" sz="2400" dirty="0" err="1" smtClean="0"/>
              <a:t>thi</a:t>
            </a:r>
            <a:r>
              <a:rPr lang="en-US" sz="2400" dirty="0" smtClean="0"/>
              <a:t> </a:t>
            </a:r>
            <a:r>
              <a:rPr lang="en-US" sz="2400" dirty="0" err="1" smtClean="0"/>
              <a:t>hành</a:t>
            </a:r>
            <a:r>
              <a:rPr lang="en-US" sz="2400" dirty="0" smtClean="0"/>
              <a:t> </a:t>
            </a:r>
            <a:r>
              <a:rPr lang="en-US" sz="2400" dirty="0" err="1" smtClean="0"/>
              <a:t>án</a:t>
            </a:r>
            <a:r>
              <a:rPr lang="en-US" sz="2400" dirty="0" smtClean="0"/>
              <a:t> </a:t>
            </a:r>
            <a:r>
              <a:rPr lang="en-US" sz="2400" dirty="0" err="1" smtClean="0"/>
              <a:t>và</a:t>
            </a:r>
            <a:r>
              <a:rPr lang="en-US" sz="2400" dirty="0" smtClean="0"/>
              <a:t> </a:t>
            </a:r>
            <a:r>
              <a:rPr lang="en-US" sz="2400" dirty="0" err="1" smtClean="0"/>
              <a:t>người</a:t>
            </a:r>
            <a:r>
              <a:rPr lang="en-US" sz="2400" dirty="0" smtClean="0"/>
              <a:t> </a:t>
            </a:r>
            <a:r>
              <a:rPr lang="en-US" sz="2400" dirty="0" err="1" smtClean="0"/>
              <a:t>có</a:t>
            </a:r>
            <a:r>
              <a:rPr lang="en-US" sz="2400" dirty="0" smtClean="0"/>
              <a:t> </a:t>
            </a:r>
            <a:r>
              <a:rPr lang="en-US" sz="2400" dirty="0" err="1" smtClean="0"/>
              <a:t>nghĩa</a:t>
            </a:r>
            <a:r>
              <a:rPr lang="en-US" sz="2400" dirty="0" smtClean="0"/>
              <a:t> </a:t>
            </a:r>
            <a:r>
              <a:rPr lang="en-US" sz="2400" dirty="0" err="1" smtClean="0"/>
              <a:t>vụ</a:t>
            </a:r>
            <a:r>
              <a:rPr lang="en-US" sz="2400" dirty="0" smtClean="0"/>
              <a:t> </a:t>
            </a:r>
            <a:r>
              <a:rPr lang="en-US" sz="2400" dirty="0" err="1" smtClean="0"/>
              <a:t>liên</a:t>
            </a:r>
            <a:r>
              <a:rPr lang="en-US" sz="2400" dirty="0" smtClean="0"/>
              <a:t> </a:t>
            </a:r>
            <a:r>
              <a:rPr lang="en-US" sz="2400" dirty="0" err="1" smtClean="0"/>
              <a:t>quan</a:t>
            </a:r>
            <a:r>
              <a:rPr lang="en-US" sz="2400" dirty="0" smtClean="0"/>
              <a:t> </a:t>
            </a:r>
            <a:r>
              <a:rPr lang="en-US" sz="2400" dirty="0" err="1" smtClean="0"/>
              <a:t>làm</a:t>
            </a:r>
            <a:r>
              <a:rPr lang="en-US" sz="2400" dirty="0" smtClean="0"/>
              <a:t> </a:t>
            </a:r>
            <a:r>
              <a:rPr lang="en-US" sz="2400" dirty="0" err="1" smtClean="0"/>
              <a:t>ảnh</a:t>
            </a:r>
            <a:r>
              <a:rPr lang="en-US" sz="2400" dirty="0" smtClean="0"/>
              <a:t> </a:t>
            </a:r>
            <a:r>
              <a:rPr lang="en-US" sz="2400" dirty="0" err="1" smtClean="0"/>
              <a:t>hưởng</a:t>
            </a:r>
            <a:r>
              <a:rPr lang="en-US" sz="2400" dirty="0" smtClean="0"/>
              <a:t> </a:t>
            </a:r>
            <a:r>
              <a:rPr lang="en-US" sz="2400" dirty="0" err="1" smtClean="0"/>
              <a:t>đến</a:t>
            </a:r>
            <a:r>
              <a:rPr lang="en-US" sz="2400" dirty="0" smtClean="0"/>
              <a:t> </a:t>
            </a:r>
            <a:r>
              <a:rPr lang="en-US" sz="2400" dirty="0" err="1" smtClean="0"/>
              <a:t>quyền</a:t>
            </a:r>
            <a:r>
              <a:rPr lang="en-US" sz="2400" dirty="0" smtClean="0"/>
              <a:t> </a:t>
            </a:r>
            <a:r>
              <a:rPr lang="en-US" sz="2400" dirty="0" err="1" smtClean="0"/>
              <a:t>và</a:t>
            </a:r>
            <a:r>
              <a:rPr lang="en-US" sz="2400" dirty="0" smtClean="0"/>
              <a:t> </a:t>
            </a:r>
            <a:r>
              <a:rPr lang="en-US" sz="2400" dirty="0" err="1" smtClean="0"/>
              <a:t>lợi</a:t>
            </a:r>
            <a:r>
              <a:rPr lang="en-US" sz="2400" dirty="0" smtClean="0"/>
              <a:t> </a:t>
            </a:r>
            <a:r>
              <a:rPr lang="en-US" sz="2400" dirty="0" err="1" smtClean="0"/>
              <a:t>ích</a:t>
            </a:r>
            <a:r>
              <a:rPr lang="en-US" sz="2400" dirty="0" smtClean="0"/>
              <a:t> </a:t>
            </a:r>
            <a:r>
              <a:rPr lang="en-US" sz="2400" dirty="0" err="1" smtClean="0"/>
              <a:t>hợp</a:t>
            </a:r>
            <a:r>
              <a:rPr lang="en-US" sz="2400" dirty="0" smtClean="0"/>
              <a:t> </a:t>
            </a:r>
            <a:r>
              <a:rPr lang="en-US" sz="2400" dirty="0" err="1" smtClean="0"/>
              <a:t>pháp</a:t>
            </a:r>
            <a:r>
              <a:rPr lang="en-US" sz="2400" dirty="0" smtClean="0"/>
              <a:t> </a:t>
            </a:r>
            <a:r>
              <a:rPr lang="en-US" sz="2400" dirty="0" err="1" smtClean="0"/>
              <a:t>của</a:t>
            </a:r>
            <a:r>
              <a:rPr lang="en-US" sz="2400" dirty="0" smtClean="0"/>
              <a:t> </a:t>
            </a:r>
            <a:r>
              <a:rPr lang="en-US" sz="2400" dirty="0" err="1" smtClean="0"/>
              <a:t>người</a:t>
            </a:r>
            <a:r>
              <a:rPr lang="en-US" sz="2400" dirty="0" smtClean="0"/>
              <a:t> </a:t>
            </a:r>
            <a:r>
              <a:rPr lang="en-US" sz="2400" dirty="0" err="1" smtClean="0"/>
              <a:t>thứ</a:t>
            </a:r>
            <a:r>
              <a:rPr lang="en-US" sz="2400" dirty="0" smtClean="0"/>
              <a:t> </a:t>
            </a:r>
            <a:r>
              <a:rPr lang="en-US" sz="2400" dirty="0" err="1" smtClean="0"/>
              <a:t>ba</a:t>
            </a:r>
            <a:r>
              <a:rPr lang="en-US" sz="2400" dirty="0" smtClean="0"/>
              <a:t> </a:t>
            </a:r>
            <a:r>
              <a:rPr lang="en-US" sz="2400" dirty="0" err="1" smtClean="0"/>
              <a:t>thì</a:t>
            </a:r>
            <a:r>
              <a:rPr lang="en-US" sz="2400" dirty="0" smtClean="0"/>
              <a:t> CHV </a:t>
            </a:r>
            <a:r>
              <a:rPr lang="en-US" sz="2400" dirty="0" err="1" smtClean="0"/>
              <a:t>căn</a:t>
            </a:r>
            <a:r>
              <a:rPr lang="en-US" sz="2400" dirty="0" smtClean="0"/>
              <a:t> </a:t>
            </a:r>
            <a:r>
              <a:rPr lang="en-US" sz="2400" dirty="0" err="1" smtClean="0"/>
              <a:t>cứ</a:t>
            </a:r>
            <a:r>
              <a:rPr lang="en-US" sz="2400" dirty="0" smtClean="0"/>
              <a:t> </a:t>
            </a:r>
            <a:r>
              <a:rPr lang="en-US" sz="2400" dirty="0" err="1" smtClean="0"/>
              <a:t>vào</a:t>
            </a:r>
            <a:r>
              <a:rPr lang="en-US" sz="2400" dirty="0" smtClean="0"/>
              <a:t> </a:t>
            </a:r>
            <a:r>
              <a:rPr lang="en-US" sz="2400" dirty="0" err="1" smtClean="0"/>
              <a:t>điều</a:t>
            </a:r>
            <a:r>
              <a:rPr lang="en-US" sz="2400" dirty="0" smtClean="0"/>
              <a:t> 6 </a:t>
            </a:r>
            <a:r>
              <a:rPr lang="en-US" sz="2400" dirty="0" err="1" smtClean="0"/>
              <a:t>của</a:t>
            </a:r>
            <a:r>
              <a:rPr lang="en-US" sz="2400" dirty="0" smtClean="0"/>
              <a:t> </a:t>
            </a:r>
            <a:r>
              <a:rPr lang="en-US" sz="2400" dirty="0" err="1" smtClean="0"/>
              <a:t>Luật</a:t>
            </a:r>
            <a:r>
              <a:rPr lang="en-US" sz="2400" dirty="0" smtClean="0"/>
              <a:t> THADS </a:t>
            </a:r>
            <a:r>
              <a:rPr lang="en-US" sz="2400" dirty="0" err="1" smtClean="0"/>
              <a:t>để</a:t>
            </a:r>
            <a:r>
              <a:rPr lang="en-US" sz="2400" dirty="0" smtClean="0"/>
              <a:t> </a:t>
            </a:r>
            <a:r>
              <a:rPr lang="en-US" sz="2400" dirty="0" err="1" smtClean="0"/>
              <a:t>không</a:t>
            </a:r>
            <a:r>
              <a:rPr lang="en-US" sz="2400" dirty="0" smtClean="0"/>
              <a:t> </a:t>
            </a:r>
            <a:r>
              <a:rPr lang="en-US" sz="2400" dirty="0" err="1" smtClean="0"/>
              <a:t>chấp</a:t>
            </a:r>
            <a:r>
              <a:rPr lang="en-US" sz="2400" dirty="0" smtClean="0"/>
              <a:t> </a:t>
            </a:r>
            <a:r>
              <a:rPr lang="en-US" sz="2400" dirty="0" err="1" smtClean="0"/>
              <a:t>nhận</a:t>
            </a:r>
            <a:r>
              <a:rPr lang="en-US" sz="2400" dirty="0" smtClean="0"/>
              <a:t> </a:t>
            </a:r>
            <a:r>
              <a:rPr lang="en-US" sz="2400" dirty="0" err="1" smtClean="0"/>
              <a:t>thỏa</a:t>
            </a:r>
            <a:r>
              <a:rPr lang="en-US" sz="2400" dirty="0" smtClean="0"/>
              <a:t> </a:t>
            </a:r>
            <a:r>
              <a:rPr lang="en-US" sz="2400" dirty="0" err="1" smtClean="0"/>
              <a:t>thuận</a:t>
            </a:r>
            <a:r>
              <a:rPr lang="en-US" sz="2400" dirty="0" smtClean="0"/>
              <a:t> </a:t>
            </a:r>
            <a:r>
              <a:rPr lang="en-US" sz="2400" dirty="0" err="1" smtClean="0"/>
              <a:t>đó</a:t>
            </a:r>
            <a:r>
              <a:rPr lang="en-US" sz="2400" dirty="0" smtClean="0"/>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Rectangle 1"/>
          <p:cNvSpPr>
            <a:spLocks noChangeArrowheads="1"/>
          </p:cNvSpPr>
          <p:nvPr/>
        </p:nvSpPr>
        <p:spPr bwMode="auto">
          <a:xfrm>
            <a:off x="304800" y="1333105"/>
            <a:ext cx="85344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Câu</a:t>
            </a:r>
            <a:r>
              <a:rPr kumimoji="0" lang="en-US" sz="2400" b="1"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1"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hỏi</a:t>
            </a:r>
            <a:r>
              <a:rPr kumimoji="0" lang="en-US" sz="2400" b="1"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37:</a:t>
            </a:r>
          </a:p>
          <a:p>
            <a:pPr marL="0" marR="0" lvl="0" indent="22860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Khoản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6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Điều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4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Nghị</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định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62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quy</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định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Cơ</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quan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dân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sự</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không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ra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quyết</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định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khôi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phục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thời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hiệu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yêu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cầu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Trường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hợp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này</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cơ</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quan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chỉ</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ra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quyết</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định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Như</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vậy</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trong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pháp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luật</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trường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hợp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nào</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ra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quyết</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định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khôi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phục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thời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hiệu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yêu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cầu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theo</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mẫu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số</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B08-THA (Theo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Thông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tư</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09/TT-BTP).</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en-US" sz="2400" b="1" i="1" u="sng"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Trả</a:t>
            </a:r>
            <a:r>
              <a:rPr kumimoji="0" lang="en-US" sz="2400" b="1" i="1"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2400" b="1" i="1" u="sng"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lời</a:t>
            </a:r>
            <a:r>
              <a:rPr kumimoji="0" lang="en-US" sz="2400" b="1" i="1"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về</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nguyên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tắc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đương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sự</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chứng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minh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được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việc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yêu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cầu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quá</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thì</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cơ</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quan</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căn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cứ</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để</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chấp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nhận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yêu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cầu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đó</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mà</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không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cần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ra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QĐ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khôi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phục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thời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hiệu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
          <p:cNvSpPr>
            <a:spLocks noChangeArrowheads="1"/>
          </p:cNvSpPr>
          <p:nvPr/>
        </p:nvSpPr>
        <p:spPr bwMode="auto">
          <a:xfrm>
            <a:off x="381000" y="850450"/>
            <a:ext cx="84582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Câu</a:t>
            </a:r>
            <a:r>
              <a:rPr kumimoji="0" lang="en-US" sz="2400" b="1"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1"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hỏi</a:t>
            </a:r>
            <a:r>
              <a:rPr kumimoji="0" lang="en-US" sz="2400" b="1"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38:</a:t>
            </a: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40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Theo </a:t>
            </a:r>
            <a:r>
              <a:rPr kumimoji="0" lang="en-US" sz="240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Bản</a:t>
            </a:r>
            <a:r>
              <a:rPr kumimoji="0" lang="en-US" sz="240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số</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05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ngày</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05/5/2009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thì</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bà</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phải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nộp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khoản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phí</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dân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sự</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sơ</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thẩm</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là</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22.000.000đ. Do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bà</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tích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cực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được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10.500.000đ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sau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đó</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bà</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không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còn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khả</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năng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phần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còn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lại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là</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11.500.000đ.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Tháng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7/2014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Tòa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đã</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ra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quyết</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định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giảm</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2.875.000đ.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Số</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còn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lại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sau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giảm</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8.625.000đ.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Năm</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2015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cơ</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quan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có</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tiếp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tục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đề</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nghị</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tòa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ra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quyết</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định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giảm</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hay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không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Hay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phải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đợi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đến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thời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gian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sau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10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năm</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kể</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từ</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ngày</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ra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quyết</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định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mới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đề</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nghị</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tòa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miễn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giảm</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toàn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bộ</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số</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tiền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còn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lại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là</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8.625.000đ hay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không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1" i="1" u="sng"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Trả</a:t>
            </a:r>
            <a:r>
              <a:rPr kumimoji="0" lang="en-US" sz="2400" b="1" i="1"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2400" b="1" i="1" u="sng"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lời</a:t>
            </a:r>
            <a:r>
              <a:rPr kumimoji="0" lang="en-US" sz="2400" b="1" i="1"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Căn</a:t>
            </a: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cứ</a:t>
            </a: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vào</a:t>
            </a:r>
            <a:r>
              <a:rPr kumimoji="0" lang="en-US" sz="2400" b="0"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FF0000"/>
                </a:solidFill>
                <a:effectLst/>
                <a:latin typeface="Times New Roman" pitchFamily="18" charset="0"/>
                <a:ea typeface="Calibri" pitchFamily="34" charset="0"/>
                <a:cs typeface="Times New Roman" pitchFamily="18" charset="0"/>
              </a:rPr>
              <a:t>điểm</a:t>
            </a:r>
            <a:r>
              <a:rPr kumimoji="0" lang="en-US" sz="2400" b="0"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 a, </a:t>
            </a:r>
            <a:r>
              <a:rPr kumimoji="0" lang="en-US" sz="2400" b="0" i="0" u="none" strike="noStrike" cap="none" normalizeH="0" dirty="0" err="1" smtClean="0">
                <a:ln>
                  <a:noFill/>
                </a:ln>
                <a:solidFill>
                  <a:srgbClr val="FF0000"/>
                </a:solidFill>
                <a:effectLst/>
                <a:latin typeface="Times New Roman" pitchFamily="18" charset="0"/>
                <a:ea typeface="Calibri" pitchFamily="34" charset="0"/>
                <a:cs typeface="Times New Roman" pitchFamily="18" charset="0"/>
              </a:rPr>
              <a:t>khoản</a:t>
            </a:r>
            <a:r>
              <a:rPr kumimoji="0" lang="en-US" sz="2400" b="0"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 3 </a:t>
            </a:r>
            <a:r>
              <a:rPr lang="en-US" sz="2400" dirty="0" err="1" smtClean="0">
                <a:solidFill>
                  <a:srgbClr val="FF0000"/>
                </a:solidFill>
                <a:latin typeface="Times New Roman" pitchFamily="18" charset="0"/>
                <a:ea typeface="Calibri" pitchFamily="34" charset="0"/>
                <a:cs typeface="Times New Roman" pitchFamily="18" charset="0"/>
              </a:rPr>
              <a:t>Đ</a:t>
            </a:r>
            <a:r>
              <a:rPr kumimoji="0" lang="en-US" sz="2400" b="0"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iều</a:t>
            </a: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61 </a:t>
            </a:r>
            <a:r>
              <a:rPr kumimoji="0" lang="en-US" sz="2400" b="0"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Luật</a:t>
            </a: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2400" b="0"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THA DS </a:t>
            </a:r>
            <a:r>
              <a:rPr lang="en-US" sz="2400" dirty="0" err="1" smtClean="0">
                <a:solidFill>
                  <a:srgbClr val="FF0000"/>
                </a:solidFill>
                <a:latin typeface="Times New Roman" pitchFamily="18" charset="0"/>
                <a:ea typeface="Calibri" pitchFamily="34" charset="0"/>
                <a:cs typeface="Times New Roman" pitchFamily="18" charset="0"/>
              </a:rPr>
              <a:t>cơ</a:t>
            </a:r>
            <a:r>
              <a:rPr lang="en-US" sz="2400" dirty="0" smtClean="0">
                <a:solidFill>
                  <a:srgbClr val="FF0000"/>
                </a:solidFill>
                <a:latin typeface="Times New Roman" pitchFamily="18" charset="0"/>
                <a:ea typeface="Calibri" pitchFamily="34" charset="0"/>
                <a:cs typeface="Times New Roman" pitchFamily="18" charset="0"/>
              </a:rPr>
              <a:t> </a:t>
            </a:r>
            <a:r>
              <a:rPr lang="en-US" sz="2400" dirty="0" err="1" smtClean="0">
                <a:solidFill>
                  <a:srgbClr val="FF0000"/>
                </a:solidFill>
                <a:latin typeface="Times New Roman" pitchFamily="18" charset="0"/>
                <a:ea typeface="Calibri" pitchFamily="34" charset="0"/>
                <a:cs typeface="Times New Roman" pitchFamily="18" charset="0"/>
              </a:rPr>
              <a:t>quan</a:t>
            </a:r>
            <a:r>
              <a:rPr lang="en-US" sz="2400" dirty="0" smtClean="0">
                <a:solidFill>
                  <a:srgbClr val="FF0000"/>
                </a:solidFill>
                <a:latin typeface="Times New Roman" pitchFamily="18" charset="0"/>
                <a:ea typeface="Calibri" pitchFamily="34" charset="0"/>
                <a:cs typeface="Times New Roman" pitchFamily="18" charset="0"/>
              </a:rPr>
              <a:t> </a:t>
            </a:r>
            <a:r>
              <a:rPr lang="en-US" sz="2400" dirty="0" err="1" smtClean="0">
                <a:solidFill>
                  <a:srgbClr val="FF0000"/>
                </a:solidFill>
                <a:latin typeface="Times New Roman" pitchFamily="18" charset="0"/>
                <a:ea typeface="Calibri" pitchFamily="34" charset="0"/>
                <a:cs typeface="Times New Roman" pitchFamily="18" charset="0"/>
              </a:rPr>
              <a:t>thi</a:t>
            </a:r>
            <a:r>
              <a:rPr lang="en-US" sz="2400" dirty="0" smtClean="0">
                <a:solidFill>
                  <a:srgbClr val="FF0000"/>
                </a:solidFill>
                <a:latin typeface="Times New Roman" pitchFamily="18" charset="0"/>
                <a:ea typeface="Calibri" pitchFamily="34" charset="0"/>
                <a:cs typeface="Times New Roman" pitchFamily="18" charset="0"/>
              </a:rPr>
              <a:t> </a:t>
            </a:r>
            <a:r>
              <a:rPr lang="en-US" sz="2400" dirty="0" err="1" smtClean="0">
                <a:solidFill>
                  <a:srgbClr val="FF0000"/>
                </a:solidFill>
                <a:latin typeface="Times New Roman" pitchFamily="18" charset="0"/>
                <a:ea typeface="Calibri" pitchFamily="34" charset="0"/>
                <a:cs typeface="Times New Roman" pitchFamily="18" charset="0"/>
              </a:rPr>
              <a:t>hành</a:t>
            </a:r>
            <a:r>
              <a:rPr lang="en-US" sz="2400" dirty="0" smtClean="0">
                <a:solidFill>
                  <a:srgbClr val="FF0000"/>
                </a:solidFill>
                <a:latin typeface="Times New Roman" pitchFamily="18" charset="0"/>
                <a:ea typeface="Calibri" pitchFamily="34" charset="0"/>
                <a:cs typeface="Times New Roman" pitchFamily="18" charset="0"/>
              </a:rPr>
              <a:t> </a:t>
            </a:r>
            <a:r>
              <a:rPr lang="en-US" sz="2400" dirty="0" err="1" smtClean="0">
                <a:solidFill>
                  <a:srgbClr val="FF0000"/>
                </a:solidFill>
                <a:latin typeface="Times New Roman" pitchFamily="18" charset="0"/>
                <a:ea typeface="Calibri" pitchFamily="34" charset="0"/>
                <a:cs typeface="Times New Roman" pitchFamily="18" charset="0"/>
              </a:rPr>
              <a:t>án</a:t>
            </a:r>
            <a:r>
              <a:rPr lang="en-US" sz="2400" dirty="0" smtClean="0">
                <a:solidFill>
                  <a:srgbClr val="FF0000"/>
                </a:solidFill>
                <a:latin typeface="Times New Roman" pitchFamily="18" charset="0"/>
                <a:ea typeface="Calibri" pitchFamily="34" charset="0"/>
                <a:cs typeface="Times New Roman" pitchFamily="18" charset="0"/>
              </a:rPr>
              <a:t> </a:t>
            </a:r>
            <a:r>
              <a:rPr lang="en-US" sz="2400" dirty="0" err="1" smtClean="0">
                <a:solidFill>
                  <a:srgbClr val="FF0000"/>
                </a:solidFill>
                <a:latin typeface="Times New Roman" pitchFamily="18" charset="0"/>
                <a:ea typeface="Calibri" pitchFamily="34" charset="0"/>
                <a:cs typeface="Times New Roman" pitchFamily="18" charset="0"/>
              </a:rPr>
              <a:t>xem</a:t>
            </a:r>
            <a:r>
              <a:rPr lang="en-US" sz="2400" dirty="0" smtClean="0">
                <a:solidFill>
                  <a:srgbClr val="FF0000"/>
                </a:solidFill>
                <a:latin typeface="Times New Roman" pitchFamily="18" charset="0"/>
                <a:ea typeface="Calibri" pitchFamily="34" charset="0"/>
                <a:cs typeface="Times New Roman" pitchFamily="18" charset="0"/>
              </a:rPr>
              <a:t> </a:t>
            </a:r>
            <a:r>
              <a:rPr lang="en-US" sz="2400" dirty="0" err="1" smtClean="0">
                <a:solidFill>
                  <a:srgbClr val="FF0000"/>
                </a:solidFill>
                <a:latin typeface="Times New Roman" pitchFamily="18" charset="0"/>
                <a:ea typeface="Calibri" pitchFamily="34" charset="0"/>
                <a:cs typeface="Times New Roman" pitchFamily="18" charset="0"/>
              </a:rPr>
              <a:t>xét</a:t>
            </a:r>
            <a:r>
              <a:rPr lang="en-US" sz="2400" dirty="0" smtClean="0">
                <a:solidFill>
                  <a:srgbClr val="FF0000"/>
                </a:solidFill>
                <a:latin typeface="Times New Roman" pitchFamily="18" charset="0"/>
                <a:ea typeface="Calibri" pitchFamily="34" charset="0"/>
                <a:cs typeface="Times New Roman" pitchFamily="18" charset="0"/>
              </a:rPr>
              <a:t> </a:t>
            </a:r>
            <a:r>
              <a:rPr lang="en-US" sz="2400" dirty="0" err="1" smtClean="0">
                <a:solidFill>
                  <a:srgbClr val="FF0000"/>
                </a:solidFill>
                <a:latin typeface="Times New Roman" pitchFamily="18" charset="0"/>
                <a:ea typeface="Calibri" pitchFamily="34" charset="0"/>
                <a:cs typeface="Times New Roman" pitchFamily="18" charset="0"/>
              </a:rPr>
              <a:t>lập</a:t>
            </a:r>
            <a:r>
              <a:rPr lang="en-US" sz="2400" dirty="0" smtClean="0">
                <a:solidFill>
                  <a:srgbClr val="FF0000"/>
                </a:solidFill>
                <a:latin typeface="Times New Roman" pitchFamily="18" charset="0"/>
                <a:ea typeface="Calibri" pitchFamily="34" charset="0"/>
                <a:cs typeface="Times New Roman" pitchFamily="18" charset="0"/>
              </a:rPr>
              <a:t> </a:t>
            </a:r>
            <a:r>
              <a:rPr lang="en-US" sz="2400" dirty="0" err="1" smtClean="0">
                <a:solidFill>
                  <a:srgbClr val="FF0000"/>
                </a:solidFill>
                <a:latin typeface="Times New Roman" pitchFamily="18" charset="0"/>
                <a:ea typeface="Calibri" pitchFamily="34" charset="0"/>
                <a:cs typeface="Times New Roman" pitchFamily="18" charset="0"/>
              </a:rPr>
              <a:t>hồ</a:t>
            </a:r>
            <a:r>
              <a:rPr lang="en-US" sz="2400" dirty="0" smtClean="0">
                <a:solidFill>
                  <a:srgbClr val="FF0000"/>
                </a:solidFill>
                <a:latin typeface="Times New Roman" pitchFamily="18" charset="0"/>
                <a:ea typeface="Calibri" pitchFamily="34" charset="0"/>
                <a:cs typeface="Times New Roman" pitchFamily="18" charset="0"/>
              </a:rPr>
              <a:t> </a:t>
            </a:r>
            <a:r>
              <a:rPr lang="en-US" sz="2400" dirty="0" err="1" smtClean="0">
                <a:solidFill>
                  <a:srgbClr val="FF0000"/>
                </a:solidFill>
                <a:latin typeface="Times New Roman" pitchFamily="18" charset="0"/>
                <a:ea typeface="Calibri" pitchFamily="34" charset="0"/>
                <a:cs typeface="Times New Roman" pitchFamily="18" charset="0"/>
              </a:rPr>
              <a:t>sơ</a:t>
            </a:r>
            <a:r>
              <a:rPr lang="en-US" sz="2400" dirty="0" smtClean="0">
                <a:solidFill>
                  <a:srgbClr val="FF0000"/>
                </a:solidFill>
                <a:latin typeface="Times New Roman" pitchFamily="18" charset="0"/>
                <a:ea typeface="Calibri" pitchFamily="34" charset="0"/>
                <a:cs typeface="Times New Roman" pitchFamily="18" charset="0"/>
              </a:rPr>
              <a:t> </a:t>
            </a:r>
            <a:r>
              <a:rPr lang="en-US" sz="2400" dirty="0" err="1" smtClean="0">
                <a:solidFill>
                  <a:srgbClr val="FF0000"/>
                </a:solidFill>
                <a:latin typeface="Times New Roman" pitchFamily="18" charset="0"/>
                <a:ea typeface="Calibri" pitchFamily="34" charset="0"/>
                <a:cs typeface="Times New Roman" pitchFamily="18" charset="0"/>
              </a:rPr>
              <a:t>đề</a:t>
            </a:r>
            <a:r>
              <a:rPr lang="en-US" sz="2400" dirty="0" smtClean="0">
                <a:solidFill>
                  <a:srgbClr val="FF0000"/>
                </a:solidFill>
                <a:latin typeface="Times New Roman" pitchFamily="18" charset="0"/>
                <a:ea typeface="Calibri" pitchFamily="34" charset="0"/>
                <a:cs typeface="Times New Roman" pitchFamily="18" charset="0"/>
              </a:rPr>
              <a:t> </a:t>
            </a:r>
            <a:r>
              <a:rPr lang="en-US" sz="2400" dirty="0" err="1" smtClean="0">
                <a:solidFill>
                  <a:srgbClr val="FF0000"/>
                </a:solidFill>
                <a:latin typeface="Times New Roman" pitchFamily="18" charset="0"/>
                <a:ea typeface="Calibri" pitchFamily="34" charset="0"/>
                <a:cs typeface="Times New Roman" pitchFamily="18" charset="0"/>
              </a:rPr>
              <a:t>nghị</a:t>
            </a:r>
            <a:r>
              <a:rPr lang="en-US" sz="2400" dirty="0" smtClean="0">
                <a:solidFill>
                  <a:srgbClr val="FF0000"/>
                </a:solidFill>
                <a:latin typeface="Times New Roman" pitchFamily="18" charset="0"/>
                <a:ea typeface="Calibri" pitchFamily="34" charset="0"/>
                <a:cs typeface="Times New Roman" pitchFamily="18" charset="0"/>
              </a:rPr>
              <a:t> </a:t>
            </a:r>
            <a:r>
              <a:rPr lang="en-US" sz="2400" dirty="0" err="1" smtClean="0">
                <a:solidFill>
                  <a:srgbClr val="FF0000"/>
                </a:solidFill>
                <a:latin typeface="Times New Roman" pitchFamily="18" charset="0"/>
                <a:ea typeface="Calibri" pitchFamily="34" charset="0"/>
                <a:cs typeface="Times New Roman" pitchFamily="18" charset="0"/>
              </a:rPr>
              <a:t>Tòa</a:t>
            </a:r>
            <a:r>
              <a:rPr lang="en-US" sz="2400" dirty="0" smtClean="0">
                <a:solidFill>
                  <a:srgbClr val="FF0000"/>
                </a:solidFill>
                <a:latin typeface="Times New Roman" pitchFamily="18" charset="0"/>
                <a:ea typeface="Calibri" pitchFamily="34" charset="0"/>
                <a:cs typeface="Times New Roman" pitchFamily="18" charset="0"/>
              </a:rPr>
              <a:t> </a:t>
            </a:r>
            <a:r>
              <a:rPr lang="en-US" sz="2400" dirty="0" err="1" smtClean="0">
                <a:solidFill>
                  <a:srgbClr val="FF0000"/>
                </a:solidFill>
                <a:latin typeface="Times New Roman" pitchFamily="18" charset="0"/>
                <a:ea typeface="Calibri" pitchFamily="34" charset="0"/>
                <a:cs typeface="Times New Roman" pitchFamily="18" charset="0"/>
              </a:rPr>
              <a:t>án</a:t>
            </a:r>
            <a:r>
              <a:rPr lang="en-US" sz="2400" dirty="0" smtClean="0">
                <a:solidFill>
                  <a:srgbClr val="FF0000"/>
                </a:solidFill>
                <a:latin typeface="Times New Roman" pitchFamily="18" charset="0"/>
                <a:ea typeface="Calibri" pitchFamily="34" charset="0"/>
                <a:cs typeface="Times New Roman" pitchFamily="18" charset="0"/>
              </a:rPr>
              <a:t> </a:t>
            </a:r>
            <a:r>
              <a:rPr lang="en-US" sz="2400" dirty="0" err="1" smtClean="0">
                <a:solidFill>
                  <a:srgbClr val="FF0000"/>
                </a:solidFill>
                <a:latin typeface="Times New Roman" pitchFamily="18" charset="0"/>
                <a:ea typeface="Calibri" pitchFamily="34" charset="0"/>
                <a:cs typeface="Times New Roman" pitchFamily="18" charset="0"/>
              </a:rPr>
              <a:t>giảm</a:t>
            </a:r>
            <a:r>
              <a:rPr lang="en-US" sz="2400" dirty="0" smtClean="0">
                <a:solidFill>
                  <a:srgbClr val="FF0000"/>
                </a:solidFill>
                <a:latin typeface="Times New Roman" pitchFamily="18" charset="0"/>
                <a:ea typeface="Calibri" pitchFamily="34" charset="0"/>
                <a:cs typeface="Times New Roman" pitchFamily="18" charset="0"/>
              </a:rPr>
              <a:t> </a:t>
            </a:r>
            <a:r>
              <a:rPr lang="en-US" sz="2400" dirty="0" err="1" smtClean="0">
                <a:solidFill>
                  <a:srgbClr val="FF0000"/>
                </a:solidFill>
                <a:latin typeface="Times New Roman" pitchFamily="18" charset="0"/>
                <a:ea typeface="Calibri" pitchFamily="34" charset="0"/>
                <a:cs typeface="Times New Roman" pitchFamily="18" charset="0"/>
              </a:rPr>
              <a:t>một</a:t>
            </a:r>
            <a:r>
              <a:rPr lang="en-US" sz="2400" dirty="0" smtClean="0">
                <a:solidFill>
                  <a:srgbClr val="FF0000"/>
                </a:solidFill>
                <a:latin typeface="Times New Roman" pitchFamily="18" charset="0"/>
                <a:ea typeface="Calibri" pitchFamily="34" charset="0"/>
                <a:cs typeface="Times New Roman" pitchFamily="18" charset="0"/>
              </a:rPr>
              <a:t> </a:t>
            </a:r>
            <a:r>
              <a:rPr lang="en-US" sz="2400" dirty="0" err="1" smtClean="0">
                <a:solidFill>
                  <a:srgbClr val="FF0000"/>
                </a:solidFill>
                <a:latin typeface="Times New Roman" pitchFamily="18" charset="0"/>
                <a:ea typeface="Calibri" pitchFamily="34" charset="0"/>
                <a:cs typeface="Times New Roman" pitchFamily="18" charset="0"/>
              </a:rPr>
              <a:t>phần</a:t>
            </a:r>
            <a:r>
              <a:rPr lang="en-US" sz="2400" dirty="0" smtClean="0">
                <a:solidFill>
                  <a:srgbClr val="FF0000"/>
                </a:solidFill>
                <a:latin typeface="Times New Roman" pitchFamily="18" charset="0"/>
                <a:ea typeface="Calibri" pitchFamily="34" charset="0"/>
                <a:cs typeface="Times New Roman" pitchFamily="18" charset="0"/>
              </a:rPr>
              <a:t> </a:t>
            </a:r>
            <a:r>
              <a:rPr lang="en-US" sz="2400" dirty="0" err="1" smtClean="0">
                <a:solidFill>
                  <a:srgbClr val="FF0000"/>
                </a:solidFill>
                <a:latin typeface="Times New Roman" pitchFamily="18" charset="0"/>
                <a:ea typeface="Calibri" pitchFamily="34" charset="0"/>
                <a:cs typeface="Times New Roman" pitchFamily="18" charset="0"/>
              </a:rPr>
              <a:t>nghĩa</a:t>
            </a:r>
            <a:r>
              <a:rPr lang="en-US" sz="2400" dirty="0" smtClean="0">
                <a:solidFill>
                  <a:srgbClr val="FF0000"/>
                </a:solidFill>
                <a:latin typeface="Times New Roman" pitchFamily="18" charset="0"/>
                <a:ea typeface="Calibri" pitchFamily="34" charset="0"/>
                <a:cs typeface="Times New Roman" pitchFamily="18" charset="0"/>
              </a:rPr>
              <a:t> </a:t>
            </a:r>
            <a:r>
              <a:rPr lang="en-US" sz="2400" dirty="0" err="1" smtClean="0">
                <a:solidFill>
                  <a:srgbClr val="FF0000"/>
                </a:solidFill>
                <a:latin typeface="Times New Roman" pitchFamily="18" charset="0"/>
                <a:ea typeface="Calibri" pitchFamily="34" charset="0"/>
                <a:cs typeface="Times New Roman" pitchFamily="18" charset="0"/>
              </a:rPr>
              <a:t>vụ</a:t>
            </a:r>
            <a:r>
              <a:rPr lang="en-US" sz="2400" dirty="0" smtClean="0">
                <a:solidFill>
                  <a:srgbClr val="FF0000"/>
                </a:solidFill>
                <a:latin typeface="Times New Roman" pitchFamily="18" charset="0"/>
                <a:ea typeface="Calibri" pitchFamily="34" charset="0"/>
                <a:cs typeface="Times New Roman" pitchFamily="18" charset="0"/>
              </a:rPr>
              <a:t> </a:t>
            </a:r>
            <a:r>
              <a:rPr lang="en-US" sz="2400" dirty="0" err="1" smtClean="0">
                <a:solidFill>
                  <a:srgbClr val="FF0000"/>
                </a:solidFill>
                <a:latin typeface="Times New Roman" pitchFamily="18" charset="0"/>
                <a:ea typeface="Calibri" pitchFamily="34" charset="0"/>
                <a:cs typeface="Times New Roman" pitchFamily="18" charset="0"/>
              </a:rPr>
              <a:t>thi</a:t>
            </a:r>
            <a:r>
              <a:rPr lang="en-US" sz="2400" dirty="0" smtClean="0">
                <a:solidFill>
                  <a:srgbClr val="FF0000"/>
                </a:solidFill>
                <a:latin typeface="Times New Roman" pitchFamily="18" charset="0"/>
                <a:ea typeface="Calibri" pitchFamily="34" charset="0"/>
                <a:cs typeface="Times New Roman" pitchFamily="18" charset="0"/>
              </a:rPr>
              <a:t> </a:t>
            </a:r>
            <a:r>
              <a:rPr lang="en-US" sz="2400" dirty="0" err="1" smtClean="0">
                <a:solidFill>
                  <a:srgbClr val="FF0000"/>
                </a:solidFill>
                <a:latin typeface="Times New Roman" pitchFamily="18" charset="0"/>
                <a:ea typeface="Calibri" pitchFamily="34" charset="0"/>
                <a:cs typeface="Times New Roman" pitchFamily="18" charset="0"/>
              </a:rPr>
              <a:t>hành</a:t>
            </a:r>
            <a:r>
              <a:rPr lang="en-US" sz="2400" dirty="0" smtClean="0">
                <a:solidFill>
                  <a:srgbClr val="FF0000"/>
                </a:solidFill>
                <a:latin typeface="Times New Roman" pitchFamily="18" charset="0"/>
                <a:ea typeface="Calibri" pitchFamily="34" charset="0"/>
                <a:cs typeface="Times New Roman" pitchFamily="18" charset="0"/>
              </a:rPr>
              <a:t> </a:t>
            </a:r>
            <a:r>
              <a:rPr lang="en-US" sz="2400" dirty="0" err="1" smtClean="0">
                <a:solidFill>
                  <a:srgbClr val="FF0000"/>
                </a:solidFill>
                <a:latin typeface="Times New Roman" pitchFamily="18" charset="0"/>
                <a:ea typeface="Calibri" pitchFamily="34" charset="0"/>
                <a:cs typeface="Times New Roman" pitchFamily="18" charset="0"/>
              </a:rPr>
              <a:t>án</a:t>
            </a:r>
            <a:r>
              <a:rPr lang="en-US" sz="2400" dirty="0" smtClean="0">
                <a:solidFill>
                  <a:srgbClr val="FF0000"/>
                </a:solidFill>
                <a:latin typeface="Times New Roman" pitchFamily="18" charset="0"/>
                <a:ea typeface="Calibri" pitchFamily="34" charset="0"/>
                <a:cs typeface="Times New Roman" pitchFamily="18" charset="0"/>
              </a:rPr>
              <a:t> </a:t>
            </a:r>
            <a:r>
              <a:rPr lang="en-US" sz="2400" dirty="0" err="1" smtClean="0">
                <a:solidFill>
                  <a:srgbClr val="FF0000"/>
                </a:solidFill>
                <a:latin typeface="Times New Roman" pitchFamily="18" charset="0"/>
                <a:ea typeface="Calibri" pitchFamily="34" charset="0"/>
                <a:cs typeface="Times New Roman" pitchFamily="18" charset="0"/>
              </a:rPr>
              <a:t>nếu</a:t>
            </a:r>
            <a:r>
              <a:rPr lang="en-US" sz="2400" dirty="0" smtClean="0">
                <a:solidFill>
                  <a:srgbClr val="FF0000"/>
                </a:solidFill>
                <a:latin typeface="Times New Roman" pitchFamily="18" charset="0"/>
                <a:ea typeface="Calibri" pitchFamily="34" charset="0"/>
                <a:cs typeface="Times New Roman" pitchFamily="18" charset="0"/>
              </a:rPr>
              <a:t> </a:t>
            </a:r>
            <a:r>
              <a:rPr lang="en-US" sz="2400" dirty="0" err="1" smtClean="0">
                <a:solidFill>
                  <a:srgbClr val="FF0000"/>
                </a:solidFill>
                <a:latin typeface="Times New Roman" pitchFamily="18" charset="0"/>
                <a:ea typeface="Calibri" pitchFamily="34" charset="0"/>
                <a:cs typeface="Times New Roman" pitchFamily="18" charset="0"/>
              </a:rPr>
              <a:t>người</a:t>
            </a:r>
            <a:r>
              <a:rPr lang="en-US" sz="2400" dirty="0" smtClean="0">
                <a:solidFill>
                  <a:srgbClr val="FF0000"/>
                </a:solidFill>
                <a:latin typeface="Times New Roman" pitchFamily="18" charset="0"/>
                <a:ea typeface="Calibri" pitchFamily="34" charset="0"/>
                <a:cs typeface="Times New Roman" pitchFamily="18" charset="0"/>
              </a:rPr>
              <a:t> </a:t>
            </a:r>
            <a:r>
              <a:rPr lang="en-US" sz="2400" dirty="0" err="1" smtClean="0">
                <a:solidFill>
                  <a:srgbClr val="FF0000"/>
                </a:solidFill>
                <a:latin typeface="Times New Roman" pitchFamily="18" charset="0"/>
                <a:ea typeface="Calibri" pitchFamily="34" charset="0"/>
                <a:cs typeface="Times New Roman" pitchFamily="18" charset="0"/>
              </a:rPr>
              <a:t>phải</a:t>
            </a:r>
            <a:r>
              <a:rPr lang="en-US" sz="2400" dirty="0" smtClean="0">
                <a:solidFill>
                  <a:srgbClr val="FF0000"/>
                </a:solidFill>
                <a:latin typeface="Times New Roman" pitchFamily="18" charset="0"/>
                <a:ea typeface="Calibri" pitchFamily="34" charset="0"/>
                <a:cs typeface="Times New Roman" pitchFamily="18" charset="0"/>
              </a:rPr>
              <a:t> </a:t>
            </a:r>
            <a:r>
              <a:rPr lang="en-US" sz="2400" dirty="0" err="1" smtClean="0">
                <a:solidFill>
                  <a:srgbClr val="FF0000"/>
                </a:solidFill>
                <a:latin typeface="Times New Roman" pitchFamily="18" charset="0"/>
                <a:ea typeface="Calibri" pitchFamily="34" charset="0"/>
                <a:cs typeface="Times New Roman" pitchFamily="18" charset="0"/>
              </a:rPr>
              <a:t>thi</a:t>
            </a:r>
            <a:r>
              <a:rPr lang="en-US" sz="2400" dirty="0" smtClean="0">
                <a:solidFill>
                  <a:srgbClr val="FF0000"/>
                </a:solidFill>
                <a:latin typeface="Times New Roman" pitchFamily="18" charset="0"/>
                <a:ea typeface="Calibri" pitchFamily="34" charset="0"/>
                <a:cs typeface="Times New Roman" pitchFamily="18" charset="0"/>
              </a:rPr>
              <a:t> </a:t>
            </a:r>
            <a:r>
              <a:rPr lang="en-US" sz="2400" dirty="0" err="1" smtClean="0">
                <a:solidFill>
                  <a:srgbClr val="FF0000"/>
                </a:solidFill>
                <a:latin typeface="Times New Roman" pitchFamily="18" charset="0"/>
                <a:ea typeface="Calibri" pitchFamily="34" charset="0"/>
                <a:cs typeface="Times New Roman" pitchFamily="18" charset="0"/>
              </a:rPr>
              <a:t>hành</a:t>
            </a:r>
            <a:r>
              <a:rPr lang="en-US" sz="2400" dirty="0" smtClean="0">
                <a:solidFill>
                  <a:srgbClr val="FF0000"/>
                </a:solidFill>
                <a:latin typeface="Times New Roman" pitchFamily="18" charset="0"/>
                <a:ea typeface="Calibri" pitchFamily="34" charset="0"/>
                <a:cs typeface="Times New Roman" pitchFamily="18" charset="0"/>
              </a:rPr>
              <a:t> </a:t>
            </a:r>
            <a:r>
              <a:rPr lang="en-US" sz="2400" dirty="0" err="1" smtClean="0">
                <a:solidFill>
                  <a:srgbClr val="FF0000"/>
                </a:solidFill>
                <a:latin typeface="Times New Roman" pitchFamily="18" charset="0"/>
                <a:ea typeface="Calibri" pitchFamily="34" charset="0"/>
                <a:cs typeface="Times New Roman" pitchFamily="18" charset="0"/>
              </a:rPr>
              <a:t>án</a:t>
            </a:r>
            <a:r>
              <a:rPr lang="en-US" sz="2400" dirty="0" smtClean="0">
                <a:solidFill>
                  <a:srgbClr val="FF0000"/>
                </a:solidFill>
                <a:latin typeface="Times New Roman" pitchFamily="18" charset="0"/>
                <a:ea typeface="Calibri" pitchFamily="34" charset="0"/>
                <a:cs typeface="Times New Roman" pitchFamily="18" charset="0"/>
              </a:rPr>
              <a:t> </a:t>
            </a:r>
            <a:r>
              <a:rPr lang="en-US" sz="2400" dirty="0" err="1" smtClean="0">
                <a:solidFill>
                  <a:srgbClr val="FF0000"/>
                </a:solidFill>
                <a:latin typeface="Times New Roman" pitchFamily="18" charset="0"/>
                <a:ea typeface="Calibri" pitchFamily="34" charset="0"/>
                <a:cs typeface="Times New Roman" pitchFamily="18" charset="0"/>
              </a:rPr>
              <a:t>có</a:t>
            </a:r>
            <a:r>
              <a:rPr lang="en-US" sz="2400" dirty="0" smtClean="0">
                <a:solidFill>
                  <a:srgbClr val="FF0000"/>
                </a:solidFill>
                <a:latin typeface="Times New Roman" pitchFamily="18" charset="0"/>
                <a:ea typeface="Calibri" pitchFamily="34" charset="0"/>
                <a:cs typeface="Times New Roman" pitchFamily="18" charset="0"/>
              </a:rPr>
              <a:t> </a:t>
            </a:r>
            <a:r>
              <a:rPr lang="en-US" sz="2400" dirty="0" err="1" smtClean="0">
                <a:solidFill>
                  <a:srgbClr val="FF0000"/>
                </a:solidFill>
                <a:latin typeface="Times New Roman" pitchFamily="18" charset="0"/>
                <a:ea typeface="Calibri" pitchFamily="34" charset="0"/>
                <a:cs typeface="Times New Roman" pitchFamily="18" charset="0"/>
              </a:rPr>
              <a:t>đủ</a:t>
            </a:r>
            <a:r>
              <a:rPr lang="en-US" sz="2400" dirty="0" smtClean="0">
                <a:solidFill>
                  <a:srgbClr val="FF0000"/>
                </a:solidFill>
                <a:latin typeface="Times New Roman" pitchFamily="18" charset="0"/>
                <a:ea typeface="Calibri" pitchFamily="34" charset="0"/>
                <a:cs typeface="Times New Roman" pitchFamily="18" charset="0"/>
              </a:rPr>
              <a:t> </a:t>
            </a:r>
            <a:r>
              <a:rPr lang="en-US" sz="2400" dirty="0" err="1" smtClean="0">
                <a:solidFill>
                  <a:srgbClr val="FF0000"/>
                </a:solidFill>
                <a:latin typeface="Times New Roman" pitchFamily="18" charset="0"/>
                <a:ea typeface="Calibri" pitchFamily="34" charset="0"/>
                <a:cs typeface="Times New Roman" pitchFamily="18" charset="0"/>
              </a:rPr>
              <a:t>điều</a:t>
            </a:r>
            <a:r>
              <a:rPr lang="en-US" sz="2400" dirty="0" smtClean="0">
                <a:solidFill>
                  <a:srgbClr val="FF0000"/>
                </a:solidFill>
                <a:latin typeface="Times New Roman" pitchFamily="18" charset="0"/>
                <a:ea typeface="Calibri" pitchFamily="34" charset="0"/>
                <a:cs typeface="Times New Roman" pitchFamily="18" charset="0"/>
              </a:rPr>
              <a:t> </a:t>
            </a:r>
            <a:r>
              <a:rPr lang="en-US" sz="2400" dirty="0" err="1" smtClean="0">
                <a:solidFill>
                  <a:srgbClr val="FF0000"/>
                </a:solidFill>
                <a:latin typeface="Times New Roman" pitchFamily="18" charset="0"/>
                <a:ea typeface="Calibri" pitchFamily="34" charset="0"/>
                <a:cs typeface="Times New Roman" pitchFamily="18" charset="0"/>
              </a:rPr>
              <a:t>kiện</a:t>
            </a:r>
            <a:r>
              <a:rPr lang="en-US" sz="2400" dirty="0" smtClean="0">
                <a:solidFill>
                  <a:srgbClr val="222222"/>
                </a:solidFill>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1"/>
          <p:cNvSpPr>
            <a:spLocks noChangeArrowheads="1"/>
          </p:cNvSpPr>
          <p:nvPr/>
        </p:nvSpPr>
        <p:spPr bwMode="auto">
          <a:xfrm>
            <a:off x="304800" y="1475549"/>
            <a:ext cx="8382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Câu</a:t>
            </a:r>
            <a:r>
              <a:rPr kumimoji="0" lang="en-US" sz="2400" b="1"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1"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hỏi</a:t>
            </a:r>
            <a:r>
              <a:rPr kumimoji="0" lang="en-US" sz="2400" b="1"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39:</a:t>
            </a:r>
          </a:p>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Ngân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đã</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cung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cấp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thông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tin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đầy</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đủ</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chính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xác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tiền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đủ</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để</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Sổ</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tiết</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kiệm</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người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phải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không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cung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cấp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giao</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nộp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cho</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Chấp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viên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và</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Ngân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có</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yêu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cầu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a:t>
            </a:r>
          </a:p>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Tiền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trong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sổ</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tiết</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kiệm</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là</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tiền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trong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tài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khoản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hay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giấy</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tờ</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có</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giá</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a:t>
            </a:r>
          </a:p>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400" b="1" i="1" u="sng"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Trả</a:t>
            </a:r>
            <a:r>
              <a:rPr kumimoji="0" lang="en-US" sz="2400" b="1" i="1"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2400" b="1" i="1" u="sng"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lời</a:t>
            </a:r>
            <a:r>
              <a:rPr kumimoji="0" lang="en-US" sz="2400" b="1" i="1"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sổ</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tiết</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kiệm</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do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ngân</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hàng</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hoặc</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các</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tổ</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chức</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tín</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dụng</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phát</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không</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phải</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là</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giấy</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tờ</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có</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giá</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1"/>
          <p:cNvSpPr>
            <a:spLocks noChangeArrowheads="1"/>
          </p:cNvSpPr>
          <p:nvPr/>
        </p:nvSpPr>
        <p:spPr bwMode="auto">
          <a:xfrm>
            <a:off x="381000" y="662594"/>
            <a:ext cx="84582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8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Trả</a:t>
            </a:r>
            <a:r>
              <a:rPr kumimoji="0" lang="en-US" sz="28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lời</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Tại</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khoản</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3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Điều</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9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Nghị</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định</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số</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62/2015/NĐ-CP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quy</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định</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trường</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hợp</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chưa</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xác</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định</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được</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địa</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chỉ</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và</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tài</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sản</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của</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người</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phải</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hoặc</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chưa</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xác</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định</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được</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địa</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chỉ</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của</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người</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phải</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mà</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theo</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bản</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quyết</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định</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họ</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phải</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tự</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mình</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thực</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hiện</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nghĩa</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vụ</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thì</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Thủ</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trưởng</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cơ</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quan</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dân</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sự</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ra</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quyết</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định</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về</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việc</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chưa</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có</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điều</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kiện</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Quyết</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định</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về</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việc</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chưa</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có</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điều</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kiện</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phải</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ghi</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rõ</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việc</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bị</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hoãn</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theo</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Điểm</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b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Khoản</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Điều</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48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Luật</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dân</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sự</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800" b="1" i="1"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Hai</a:t>
            </a:r>
            <a:r>
              <a:rPr kumimoji="0" lang="en-US" sz="2800"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2800" b="1" i="1"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trường</a:t>
            </a:r>
            <a:r>
              <a:rPr kumimoji="0" lang="en-US" sz="2800"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2800" b="1" i="1"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hợp</a:t>
            </a:r>
            <a:r>
              <a:rPr kumimoji="0" lang="en-US" sz="2800"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2800" b="1" i="1"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này</a:t>
            </a:r>
            <a:r>
              <a:rPr kumimoji="0" lang="en-US" sz="2800"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2800" b="1" i="1"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tương</a:t>
            </a:r>
            <a:r>
              <a:rPr kumimoji="0" lang="en-US" sz="2800"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2800" b="1" i="1"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tự</a:t>
            </a:r>
            <a:r>
              <a:rPr kumimoji="0" lang="en-US" sz="2800"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2800" b="1" i="1"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như</a:t>
            </a:r>
            <a:r>
              <a:rPr kumimoji="0" lang="en-US" sz="2800"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2800" b="1" i="1"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nhau</a:t>
            </a:r>
            <a:endParaRPr kumimoji="0" lang="en-US" sz="28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Rectangle 1"/>
          <p:cNvSpPr>
            <a:spLocks noChangeArrowheads="1"/>
          </p:cNvSpPr>
          <p:nvPr/>
        </p:nvSpPr>
        <p:spPr bwMode="auto">
          <a:xfrm>
            <a:off x="304800" y="1339841"/>
            <a:ext cx="85344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Câu</a:t>
            </a:r>
            <a:r>
              <a:rPr kumimoji="0" lang="en-US" sz="2400" b="1"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40:</a:t>
            </a:r>
          </a:p>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Tại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buổi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xác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minh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người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phải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đã</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được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thông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báo</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triệu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tập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hợp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lệ</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nhưng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người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phải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không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hợp</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tác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khóa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cửa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cổng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khỏi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nơi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cư</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trú</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Hội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đồng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xác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minh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phải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xử</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lý</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ntn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1" i="1" u="sng"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Trả</a:t>
            </a:r>
            <a:r>
              <a:rPr kumimoji="0" lang="en-US" sz="2400" b="1" i="1"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2400" b="1" i="1" u="sng"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lời</a:t>
            </a:r>
            <a:r>
              <a:rPr kumimoji="0" lang="en-US" sz="2400" b="1" i="1"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Chấp</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hành</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viên</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áp</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dụng</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biện</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pháp</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xử</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phạt</a:t>
            </a:r>
            <a:r>
              <a:rPr lang="en-US" sz="2400" dirty="0" smtClean="0">
                <a:latin typeface="Times New Roman" pitchFamily="18" charset="0"/>
                <a:ea typeface="Calibri" pitchFamily="34" charset="0"/>
                <a:cs typeface="Times New Roman" pitchFamily="18" charset="0"/>
              </a:rPr>
              <a:t> vi </a:t>
            </a:r>
            <a:r>
              <a:rPr lang="en-US" sz="2400" dirty="0" err="1" smtClean="0">
                <a:latin typeface="Times New Roman" pitchFamily="18" charset="0"/>
                <a:ea typeface="Calibri" pitchFamily="34" charset="0"/>
                <a:cs typeface="Times New Roman" pitchFamily="18" charset="0"/>
              </a:rPr>
              <a:t>phạm</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hành</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chính</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theo</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quy</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định</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tại</a:t>
            </a:r>
            <a:r>
              <a:rPr lang="en-US" sz="2400" dirty="0" smtClean="0">
                <a:latin typeface="Times New Roman" pitchFamily="18" charset="0"/>
                <a:ea typeface="Calibri" pitchFamily="34" charset="0"/>
                <a:cs typeface="Times New Roman" pitchFamily="18" charset="0"/>
              </a:rPr>
              <a:t> NĐ 110/NĐ-CP (</a:t>
            </a:r>
            <a:r>
              <a:rPr lang="en-US" sz="2400" dirty="0" err="1" smtClean="0">
                <a:latin typeface="Times New Roman" pitchFamily="18" charset="0"/>
                <a:ea typeface="Calibri" pitchFamily="34" charset="0"/>
                <a:cs typeface="Times New Roman" pitchFamily="18" charset="0"/>
              </a:rPr>
              <a:t>đã</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được</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sửa</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đổi</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bổ</a:t>
            </a:r>
            <a:r>
              <a:rPr lang="en-US" sz="2400" dirty="0" smtClean="0">
                <a:latin typeface="Times New Roman" pitchFamily="18" charset="0"/>
                <a:ea typeface="Calibri" pitchFamily="34" charset="0"/>
                <a:cs typeface="Times New Roman" pitchFamily="18" charset="0"/>
              </a:rPr>
              <a:t> sung </a:t>
            </a:r>
            <a:r>
              <a:rPr lang="en-US" sz="2400" dirty="0" err="1" smtClean="0">
                <a:latin typeface="Times New Roman" pitchFamily="18" charset="0"/>
                <a:ea typeface="Calibri" pitchFamily="34" charset="0"/>
                <a:cs typeface="Times New Roman" pitchFamily="18" charset="0"/>
              </a:rPr>
              <a:t>bởi</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Nghị</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định</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số</a:t>
            </a:r>
            <a:r>
              <a:rPr lang="en-US" sz="2400" dirty="0" smtClean="0">
                <a:latin typeface="Times New Roman" pitchFamily="18" charset="0"/>
                <a:ea typeface="Calibri" pitchFamily="34" charset="0"/>
                <a:cs typeface="Times New Roman" pitchFamily="18" charset="0"/>
              </a:rPr>
              <a:t> 67/2015/NĐ-CP, </a:t>
            </a:r>
            <a:r>
              <a:rPr lang="en-US" sz="2400" dirty="0" err="1" smtClean="0">
                <a:latin typeface="Times New Roman" pitchFamily="18" charset="0"/>
                <a:ea typeface="Calibri" pitchFamily="34" charset="0"/>
                <a:cs typeface="Times New Roman" pitchFamily="18" charset="0"/>
              </a:rPr>
              <a:t>nếu</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đương</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sự</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vẫn</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không</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chấp</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hành</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thì</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có</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quyền</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lập</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hồ</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sơ</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đề</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nghị</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cơ</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quan</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công</a:t>
            </a:r>
            <a:r>
              <a:rPr lang="en-US" sz="2400" dirty="0" smtClean="0">
                <a:latin typeface="Times New Roman" pitchFamily="18" charset="0"/>
                <a:ea typeface="Calibri" pitchFamily="34" charset="0"/>
                <a:cs typeface="Times New Roman" pitchFamily="18" charset="0"/>
              </a:rPr>
              <a:t> an </a:t>
            </a:r>
            <a:r>
              <a:rPr lang="en-US" sz="2400" dirty="0" err="1" smtClean="0">
                <a:latin typeface="Times New Roman" pitchFamily="18" charset="0"/>
                <a:ea typeface="Calibri" pitchFamily="34" charset="0"/>
                <a:cs typeface="Times New Roman" pitchFamily="18" charset="0"/>
              </a:rPr>
              <a:t>khởi</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tố</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về</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tội</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không</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chấp</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hành</a:t>
            </a:r>
            <a:r>
              <a:rPr lang="en-US" sz="2400" dirty="0" smtClean="0">
                <a:latin typeface="Times New Roman" pitchFamily="18" charset="0"/>
                <a:ea typeface="Calibri" pitchFamily="34" charset="0"/>
                <a:cs typeface="Times New Roman" pitchFamily="18" charset="0"/>
              </a:rPr>
              <a:t> </a:t>
            </a:r>
            <a:r>
              <a:rPr lang="en-US" sz="2400" dirty="0" err="1" smtClean="0">
                <a:latin typeface="Times New Roman" pitchFamily="18" charset="0"/>
                <a:ea typeface="Calibri" pitchFamily="34" charset="0"/>
                <a:cs typeface="Times New Roman" pitchFamily="18" charset="0"/>
              </a:rPr>
              <a:t>án</a:t>
            </a:r>
            <a:r>
              <a:rPr lang="en-US" sz="2400" dirty="0" smtClean="0">
                <a:latin typeface="Times New Roman" pitchFamily="18" charset="0"/>
                <a:ea typeface="Calibri" pitchFamily="34" charset="0"/>
                <a:cs typeface="Times New Roman" pitchFamily="18" charset="0"/>
              </a:rPr>
              <a:t>.</a:t>
            </a:r>
            <a:endParaRPr kumimoji="0" lang="en-US" sz="2400" b="1" i="1" u="sng"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1"/>
          <p:cNvSpPr>
            <a:spLocks noChangeArrowheads="1"/>
          </p:cNvSpPr>
          <p:nvPr/>
        </p:nvSpPr>
        <p:spPr bwMode="auto">
          <a:xfrm>
            <a:off x="228600" y="1193274"/>
            <a:ext cx="86106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Câu</a:t>
            </a:r>
            <a:r>
              <a:rPr kumimoji="0" lang="en-US" sz="2400" b="1"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1"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hỏi</a:t>
            </a:r>
            <a:r>
              <a:rPr kumimoji="0" lang="en-US" sz="2400" b="1"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41:</a:t>
            </a:r>
          </a:p>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cơ</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quan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đang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tổ</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chức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bản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chính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thì</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nhận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được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yêu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cầu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hoãn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của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người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có</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thẩm</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quyền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kháng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nghị</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Cơ</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quan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sẽ</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hoãn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với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nghĩa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vụ</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dân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sự</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trong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bản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chính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theo</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quy</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định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tại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K2, D48.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Đối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với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văn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bản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đôn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đốc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thì</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phải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xử</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lý</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ntn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1" i="1" u="sng"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Trả</a:t>
            </a:r>
            <a:r>
              <a:rPr kumimoji="0" lang="en-US" sz="2400" b="1" i="1"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2400" b="1" i="1" u="sng"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lời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Pháp</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luật</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về</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chưa</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có</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quy</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lang="en-US" sz="2400" dirty="0" err="1" smtClean="0">
                <a:solidFill>
                  <a:srgbClr val="222222"/>
                </a:solidFill>
                <a:latin typeface="Times New Roman" pitchFamily="18" charset="0"/>
                <a:ea typeface="Calibri" pitchFamily="34" charset="0"/>
                <a:cs typeface="Times New Roman" pitchFamily="18" charset="0"/>
              </a:rPr>
              <a:t>định</a:t>
            </a:r>
            <a:r>
              <a:rPr lang="en-US" sz="2400" dirty="0" smtClean="0">
                <a:solidFill>
                  <a:srgbClr val="222222"/>
                </a:solidFill>
                <a:latin typeface="Times New Roman" pitchFamily="18" charset="0"/>
                <a:ea typeface="Calibri" pitchFamily="34" charset="0"/>
                <a:cs typeface="Times New Roman" pitchFamily="18" charset="0"/>
              </a:rPr>
              <a:t> </a:t>
            </a:r>
            <a:r>
              <a:rPr lang="en-US" sz="2400" dirty="0" err="1" smtClean="0">
                <a:solidFill>
                  <a:srgbClr val="222222"/>
                </a:solidFill>
                <a:latin typeface="Times New Roman" pitchFamily="18" charset="0"/>
                <a:ea typeface="Calibri" pitchFamily="34" charset="0"/>
                <a:cs typeface="Times New Roman" pitchFamily="18" charset="0"/>
              </a:rPr>
              <a:t>về</a:t>
            </a:r>
            <a:r>
              <a:rPr lang="en-US" sz="2400" dirty="0" smtClean="0">
                <a:solidFill>
                  <a:srgbClr val="222222"/>
                </a:solidFill>
                <a:latin typeface="Times New Roman" pitchFamily="18" charset="0"/>
                <a:ea typeface="Calibri" pitchFamily="34" charset="0"/>
                <a:cs typeface="Times New Roman" pitchFamily="18" charset="0"/>
              </a:rPr>
              <a:t> </a:t>
            </a:r>
            <a:r>
              <a:rPr lang="en-US" sz="2400" dirty="0" err="1" smtClean="0">
                <a:solidFill>
                  <a:srgbClr val="222222"/>
                </a:solidFill>
                <a:latin typeface="Times New Roman" pitchFamily="18" charset="0"/>
                <a:ea typeface="Calibri" pitchFamily="34" charset="0"/>
                <a:cs typeface="Times New Roman" pitchFamily="18" charset="0"/>
              </a:rPr>
              <a:t>vấn</a:t>
            </a:r>
            <a:r>
              <a:rPr lang="en-US" sz="2400" dirty="0" smtClean="0">
                <a:solidFill>
                  <a:srgbClr val="222222"/>
                </a:solidFill>
                <a:latin typeface="Times New Roman" pitchFamily="18" charset="0"/>
                <a:ea typeface="Calibri" pitchFamily="34" charset="0"/>
                <a:cs typeface="Times New Roman" pitchFamily="18" charset="0"/>
              </a:rPr>
              <a:t> </a:t>
            </a:r>
            <a:r>
              <a:rPr lang="en-US" sz="2400" dirty="0" err="1" smtClean="0">
                <a:solidFill>
                  <a:srgbClr val="222222"/>
                </a:solidFill>
                <a:latin typeface="Times New Roman" pitchFamily="18" charset="0"/>
                <a:ea typeface="Calibri" pitchFamily="34" charset="0"/>
                <a:cs typeface="Times New Roman" pitchFamily="18" charset="0"/>
              </a:rPr>
              <a:t>đề</a:t>
            </a:r>
            <a:r>
              <a:rPr lang="en-US" sz="2400" dirty="0" smtClean="0">
                <a:solidFill>
                  <a:srgbClr val="222222"/>
                </a:solidFill>
                <a:latin typeface="Times New Roman" pitchFamily="18" charset="0"/>
                <a:ea typeface="Calibri" pitchFamily="34" charset="0"/>
                <a:cs typeface="Times New Roman" pitchFamily="18" charset="0"/>
              </a:rPr>
              <a:t> </a:t>
            </a:r>
            <a:r>
              <a:rPr lang="en-US" sz="2400" dirty="0" err="1" smtClean="0">
                <a:solidFill>
                  <a:srgbClr val="222222"/>
                </a:solidFill>
                <a:latin typeface="Times New Roman" pitchFamily="18" charset="0"/>
                <a:ea typeface="Calibri" pitchFamily="34" charset="0"/>
                <a:cs typeface="Times New Roman" pitchFamily="18" charset="0"/>
              </a:rPr>
              <a:t>này</a:t>
            </a:r>
            <a:r>
              <a:rPr lang="en-US" sz="2400" dirty="0" smtClean="0">
                <a:solidFill>
                  <a:srgbClr val="222222"/>
                </a:solidFill>
                <a:latin typeface="Times New Roman" pitchFamily="18" charset="0"/>
                <a:ea typeface="Calibri" pitchFamily="34" charset="0"/>
                <a:cs typeface="Times New Roman" pitchFamily="18" charset="0"/>
              </a:rPr>
              <a:t> do </a:t>
            </a:r>
            <a:r>
              <a:rPr lang="en-US" sz="2400" dirty="0" err="1" smtClean="0">
                <a:solidFill>
                  <a:srgbClr val="222222"/>
                </a:solidFill>
                <a:latin typeface="Times New Roman" pitchFamily="18" charset="0"/>
                <a:ea typeface="Calibri" pitchFamily="34" charset="0"/>
                <a:cs typeface="Times New Roman" pitchFamily="18" charset="0"/>
              </a:rPr>
              <a:t>đó</a:t>
            </a:r>
            <a:r>
              <a:rPr lang="en-US" sz="2400" dirty="0" smtClean="0">
                <a:solidFill>
                  <a:srgbClr val="222222"/>
                </a:solidFill>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Cơ</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quan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có</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thể</a:t>
            </a:r>
            <a:r>
              <a:rPr kumimoji="0" lang="en-US"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ban </a:t>
            </a:r>
            <a:r>
              <a:rPr kumimoji="0" lang="en-US" sz="2400" b="0" i="0" u="none" strike="noStrike" cap="none" normalizeH="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văn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bản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gửi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cho</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cơ</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quan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được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đôn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đốc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biết</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về</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việc</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yêu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cầu</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hoãn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của</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người</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có</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thẩm</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quyền</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kháng</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nghị</a:t>
            </a:r>
            <a:r>
              <a:rPr kumimoji="0" lang="en-US"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Rectangle 1"/>
          <p:cNvSpPr>
            <a:spLocks noChangeArrowheads="1"/>
          </p:cNvSpPr>
          <p:nvPr/>
        </p:nvSpPr>
        <p:spPr bwMode="auto">
          <a:xfrm>
            <a:off x="381000" y="601179"/>
            <a:ext cx="83820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Câu</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hỏi</a:t>
            </a:r>
            <a:r>
              <a:rPr kumimoji="0" lang="en-US" sz="2400" b="1" i="0" u="none" strike="noStrike" cap="none" normalizeH="0" smtClean="0">
                <a:ln>
                  <a:noFill/>
                </a:ln>
                <a:solidFill>
                  <a:schemeClr val="tx1"/>
                </a:solidFill>
                <a:effectLst/>
                <a:latin typeface="Times New Roman" pitchFamily="18" charset="0"/>
                <a:ea typeface="Times New Roman" pitchFamily="18" charset="0"/>
                <a:cs typeface="Times New Roman" pitchFamily="18" charset="0"/>
              </a:rPr>
              <a:t> 42</a:t>
            </a:r>
            <a:r>
              <a:rPr kumimoji="0" lang="en-US" sz="2400"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người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phải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đang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chấp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hình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phạt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tù</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phải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một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khoản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tiền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chủ</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động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hoặc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theo</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theo</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quyết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người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nhà</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đương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sự</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nộp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thay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toàn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bộ</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số</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tiền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phải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nhưng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sau</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đó</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người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phải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tiếp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tục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nộp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tiền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tại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trại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giam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nơi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chấp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hình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phạt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tù</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Trại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giam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đã</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chuyển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số</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tiền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trên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vào</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tài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khoản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của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cơ</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quan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tại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kho</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bạc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nhà</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nước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Để</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hoàn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trả</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lại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tiền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cho</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người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phải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thì</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kho</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bạc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không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đồng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ý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vì</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không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có</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quyết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liên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quan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đến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việc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trả</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lại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tiền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cho</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đương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sự</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Đề</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nghị</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Tổng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cục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hướng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dẫn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để</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cơ</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quan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dân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sự</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thực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hiện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1" i="1" u="sng"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Trả</a:t>
            </a:r>
            <a:r>
              <a:rPr kumimoji="0" lang="en-US" sz="2400" b="1" i="1"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1" u="sng"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lời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Tổng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cục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THA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sẽ</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phối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hợp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với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BTC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để</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có</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hướng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dẫn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cụ</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thể</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1"/>
          <p:cNvSpPr>
            <a:spLocks noChangeArrowheads="1"/>
          </p:cNvSpPr>
          <p:nvPr/>
        </p:nvSpPr>
        <p:spPr bwMode="auto">
          <a:xfrm>
            <a:off x="228600" y="1109069"/>
            <a:ext cx="8382000" cy="38164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85750" algn="just" defTabSz="914400" rtl="0" eaLnBrk="1" fontAlgn="base" latinLnBrk="0" hangingPunct="1">
              <a:lnSpc>
                <a:spcPct val="100000"/>
              </a:lnSpc>
              <a:spcBef>
                <a:spcPct val="0"/>
              </a:spcBef>
              <a:spcAft>
                <a:spcPct val="0"/>
              </a:spcAft>
              <a:buClrTx/>
              <a:buSzTx/>
              <a:tabLst/>
            </a:pPr>
            <a:r>
              <a:rPr kumimoji="0" lang="en-US" sz="2800" b="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Câu</a:t>
            </a:r>
            <a:r>
              <a:rPr kumimoji="0" lang="en-US" sz="2800" b="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4:</a:t>
            </a:r>
            <a:endParaRPr kumimoji="0" lang="en-US" sz="2800" b="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85750" algn="just" defTabSz="914400" rtl="0" eaLnBrk="0" fontAlgn="base" latinLnBrk="0" hangingPunct="0">
              <a:lnSpc>
                <a:spcPct val="100000"/>
              </a:lnSpc>
              <a:spcBef>
                <a:spcPct val="0"/>
              </a:spcBef>
              <a:spcAft>
                <a:spcPct val="0"/>
              </a:spcAft>
              <a:buClrTx/>
              <a:buSzTx/>
              <a:buFontTx/>
              <a:buNone/>
              <a:tabLst/>
            </a:pPr>
            <a:r>
              <a:rPr kumimoji="0" lang="en-US" sz="2800" b="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Khi</a:t>
            </a:r>
            <a:r>
              <a:rPr kumimoji="0" lang="en-US" sz="2800" b="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cưỡng</a:t>
            </a:r>
            <a:r>
              <a:rPr kumimoji="0" lang="en-US" sz="2800" b="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chế</a:t>
            </a:r>
            <a:r>
              <a:rPr kumimoji="0" lang="en-US" sz="2800" b="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giao</a:t>
            </a:r>
            <a:r>
              <a:rPr kumimoji="0" lang="en-US" sz="2800" b="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tài</a:t>
            </a:r>
            <a:r>
              <a:rPr kumimoji="0" lang="en-US" sz="2800" b="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sản</a:t>
            </a:r>
            <a:r>
              <a:rPr kumimoji="0" lang="en-US" sz="2800" b="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là</a:t>
            </a:r>
            <a:r>
              <a:rPr kumimoji="0" lang="en-US" sz="2800" b="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nhà</a:t>
            </a:r>
            <a:r>
              <a:rPr kumimoji="0" lang="en-US" sz="2800" b="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đất</a:t>
            </a:r>
            <a:r>
              <a:rPr kumimoji="0" lang="en-US" sz="2800" b="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trong</a:t>
            </a:r>
            <a:r>
              <a:rPr kumimoji="0" lang="en-US" sz="2800" b="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gia</a:t>
            </a:r>
            <a:r>
              <a:rPr kumimoji="0" lang="en-US" sz="2800" b="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đình</a:t>
            </a:r>
            <a:r>
              <a:rPr kumimoji="0" lang="en-US" sz="2800" b="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có</a:t>
            </a:r>
            <a:r>
              <a:rPr kumimoji="0" lang="en-US" sz="2800" b="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người</a:t>
            </a:r>
            <a:r>
              <a:rPr kumimoji="0" lang="en-US" sz="2800" b="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tâm</a:t>
            </a:r>
            <a:r>
              <a:rPr kumimoji="0" lang="en-US" sz="2800" b="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thần</a:t>
            </a:r>
            <a:r>
              <a:rPr kumimoji="0" lang="en-US" sz="2800" b="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thì</a:t>
            </a:r>
            <a:r>
              <a:rPr kumimoji="0" lang="en-US" sz="2800" b="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phải</a:t>
            </a:r>
            <a:r>
              <a:rPr kumimoji="0" lang="en-US" sz="2800" b="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xử</a:t>
            </a:r>
            <a:r>
              <a:rPr kumimoji="0" lang="en-US" sz="2800" b="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lý</a:t>
            </a:r>
            <a:r>
              <a:rPr kumimoji="0" lang="en-US" sz="2800" b="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như</a:t>
            </a:r>
            <a:r>
              <a:rPr kumimoji="0" lang="en-US" sz="2800" b="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thế</a:t>
            </a:r>
            <a:r>
              <a:rPr kumimoji="0" lang="en-US" sz="2800" b="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nào</a:t>
            </a:r>
            <a:r>
              <a:rPr kumimoji="0" lang="en-US" sz="2800" b="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r>
              <a:rPr lang="en-US" sz="2800" b="1" dirty="0">
                <a:latin typeface="Times New Roman" pitchFamily="18" charset="0"/>
                <a:cs typeface="Times New Roman" pitchFamily="18" charset="0"/>
              </a:rPr>
              <a:t> </a:t>
            </a:r>
            <a:r>
              <a:rPr lang="en-US" sz="2800" b="1" dirty="0" smtClean="0">
                <a:latin typeface="Times New Roman" pitchFamily="18" charset="0"/>
                <a:cs typeface="Times New Roman" pitchFamily="18" charset="0"/>
              </a:rPr>
              <a:t>   </a:t>
            </a:r>
            <a:r>
              <a:rPr lang="en-US" sz="2800" b="1" i="1" u="sng" dirty="0" err="1" smtClean="0">
                <a:solidFill>
                  <a:srgbClr val="FF0000"/>
                </a:solidFill>
                <a:latin typeface="Times New Roman" pitchFamily="18" charset="0"/>
                <a:cs typeface="Times New Roman" pitchFamily="18" charset="0"/>
              </a:rPr>
              <a:t>Trả</a:t>
            </a:r>
            <a:r>
              <a:rPr lang="en-US" sz="2800" b="1" i="1" u="sng" dirty="0" smtClean="0">
                <a:solidFill>
                  <a:srgbClr val="FF0000"/>
                </a:solidFill>
                <a:latin typeface="Times New Roman" pitchFamily="18" charset="0"/>
                <a:cs typeface="Times New Roman" pitchFamily="18" charset="0"/>
              </a:rPr>
              <a:t> </a:t>
            </a:r>
            <a:r>
              <a:rPr lang="en-US" sz="2800" b="1" i="1" u="sng" dirty="0" err="1" smtClean="0">
                <a:solidFill>
                  <a:srgbClr val="FF0000"/>
                </a:solidFill>
                <a:latin typeface="Times New Roman" pitchFamily="18" charset="0"/>
                <a:cs typeface="Times New Roman" pitchFamily="18" charset="0"/>
              </a:rPr>
              <a:t>lời</a:t>
            </a:r>
            <a:r>
              <a:rPr lang="en-US" sz="2800" b="1" i="1" u="sng" dirty="0" smtClean="0">
                <a:solidFill>
                  <a:srgbClr val="FF0000"/>
                </a:solidFill>
                <a:latin typeface="Times New Roman" pitchFamily="18" charset="0"/>
                <a:cs typeface="Times New Roman" pitchFamily="18" charset="0"/>
              </a:rPr>
              <a:t>:</a:t>
            </a:r>
          </a:p>
          <a:p>
            <a:r>
              <a:rPr lang="en-US" sz="2800" b="1"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Trường</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hợp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này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hành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cần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báo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cáo</a:t>
            </a:r>
            <a:r>
              <a:rPr lang="en-US" sz="2800" dirty="0">
                <a:latin typeface="Times New Roman" pitchFamily="18" charset="0"/>
                <a:cs typeface="Times New Roman" pitchFamily="18" charset="0"/>
              </a:rPr>
              <a:t> Ban chi </a:t>
            </a:r>
            <a:r>
              <a:rPr lang="en-US" sz="2800" dirty="0" err="1">
                <a:latin typeface="Times New Roman" pitchFamily="18" charset="0"/>
                <a:cs typeface="Times New Roman" pitchFamily="18" charset="0"/>
              </a:rPr>
              <a:t>đạo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hành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sự</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chỉ</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đạo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chuyên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môn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chuyên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môn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về</a:t>
            </a:r>
            <a:r>
              <a:rPr lang="en-US" sz="2800" dirty="0">
                <a:latin typeface="Times New Roman" pitchFamily="18" charset="0"/>
                <a:cs typeface="Times New Roman" pitchFamily="18" charset="0"/>
              </a:rPr>
              <a:t> y </a:t>
            </a:r>
            <a:r>
              <a:rPr lang="en-US" sz="2800" dirty="0" err="1">
                <a:latin typeface="Times New Roman" pitchFamily="18" charset="0"/>
                <a:cs typeface="Times New Roman" pitchFamily="18" charset="0"/>
              </a:rPr>
              <a:t>tế</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phối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hợp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hành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quyết</a:t>
            </a:r>
            <a:r>
              <a:rPr lang="en-US" sz="2800" dirty="0">
                <a:latin typeface="Times New Roman" pitchFamily="18" charset="0"/>
                <a:cs typeface="Times New Roman" pitchFamily="18" charset="0"/>
              </a:rPr>
              <a:t>.   </a:t>
            </a:r>
          </a:p>
          <a:p>
            <a:pPr marL="0" marR="0" lvl="0" indent="285750" algn="just"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1"/>
          <p:cNvSpPr>
            <a:spLocks noChangeArrowheads="1"/>
          </p:cNvSpPr>
          <p:nvPr/>
        </p:nvSpPr>
        <p:spPr bwMode="auto">
          <a:xfrm>
            <a:off x="304800" y="1010818"/>
            <a:ext cx="8458200" cy="27392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85750" algn="just" defTabSz="914400" rtl="0" eaLnBrk="1" fontAlgn="base" latinLnBrk="0" hangingPunct="1">
              <a:lnSpc>
                <a:spcPct val="100000"/>
              </a:lnSpc>
              <a:spcBef>
                <a:spcPct val="0"/>
              </a:spcBef>
              <a:spcAft>
                <a:spcPct val="0"/>
              </a:spcAft>
              <a:buClrTx/>
              <a:buSzTx/>
              <a:tabLst/>
            </a:pPr>
            <a:r>
              <a:rPr kumimoji="0" lang="en-US" sz="32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Câu</a:t>
            </a:r>
            <a:r>
              <a:rPr kumimoji="0" lang="en-US" sz="32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5:</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285750" algn="just" defTabSz="914400" rtl="0" eaLnBrk="0" fontAlgn="base" latinLnBrk="0" hangingPunct="0">
              <a:lnSpc>
                <a:spcPct val="100000"/>
              </a:lnSpc>
              <a:spcBef>
                <a:spcPct val="0"/>
              </a:spcBef>
              <a:spcAft>
                <a:spcPct val="0"/>
              </a:spcAft>
              <a:buClrTx/>
              <a:buSzTx/>
              <a:buFontTx/>
              <a:buNone/>
              <a:tabLst/>
            </a:pP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Khi</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người</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phải</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thi</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hành</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án</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không</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tự</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nguyện</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trả</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nhà</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theo</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quyết</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định</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của</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bản</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án</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quyết</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định</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hoặc</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không</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giao</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nhà</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cho</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người</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trúng</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đấu</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giá</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sau</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khi</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đã</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bán</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đấu</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giá</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thành</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thì</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ai</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là</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người</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thuê</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chỗ</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ở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mới</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cho</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người</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phải</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thi</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hành</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án</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trước</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khi</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cưỡng</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chế</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80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1"/>
          <p:cNvSpPr>
            <a:spLocks noChangeArrowheads="1"/>
          </p:cNvSpPr>
          <p:nvPr/>
        </p:nvSpPr>
        <p:spPr bwMode="auto">
          <a:xfrm>
            <a:off x="304800" y="3245"/>
            <a:ext cx="83058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Trả</a:t>
            </a:r>
            <a:r>
              <a:rPr kumimoji="0" lang="en-US"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lời</a:t>
            </a:r>
            <a:r>
              <a:rPr kumimoji="0" lang="en-US"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Khoản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5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Điều</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115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Luật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dân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sự</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chỉ</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quy</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định</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Trường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hợp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cưỡng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chế</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giao</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nhà</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là</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nhà</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ở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duy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nhất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của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người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phải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cho</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người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mua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được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tài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sản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đấu</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giá</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nếu</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xét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thấy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sau</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thanh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toán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các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khoản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nghĩa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vụ</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mà</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người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phải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không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còn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đủ</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tiền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để</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thuê</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nhà</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hoặc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tạo</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lập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nơi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ở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mới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thì</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trước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làm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thủ</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tục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chi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trả</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cho</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người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được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Chấp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viên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trích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lại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từ</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số</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tiền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tài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sản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một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khoản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tiền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để</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người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phải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thuê</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nhà</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phù</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hợp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với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giá</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thuê</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nhà</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trung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bình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tại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phương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trong</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thời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01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năm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Nghĩa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vụ</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án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còn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lại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được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tiếp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tục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thực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hiện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theo</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quy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định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của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Luật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này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Như</a:t>
            </a:r>
            <a:r>
              <a:rPr kumimoji="0" lang="en-US" sz="2400" b="1" i="0" u="none" strike="noStrike" cap="none" normalizeH="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dirty="0" err="1" smtClean="0">
                <a:ln>
                  <a:noFill/>
                </a:ln>
                <a:solidFill>
                  <a:srgbClr val="FF0000"/>
                </a:solidFill>
                <a:effectLst/>
                <a:latin typeface="Times New Roman" pitchFamily="18" charset="0"/>
                <a:ea typeface="Times New Roman" pitchFamily="18" charset="0"/>
                <a:cs typeface="Times New Roman" pitchFamily="18" charset="0"/>
              </a:rPr>
              <a:t>vậy</a:t>
            </a:r>
            <a:r>
              <a:rPr kumimoji="0" lang="en-US" sz="2400" b="1" i="0" u="none" strike="noStrike" cap="none" normalizeH="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dirty="0" err="1" smtClean="0">
                <a:ln>
                  <a:noFill/>
                </a:ln>
                <a:solidFill>
                  <a:srgbClr val="FF0000"/>
                </a:solidFill>
                <a:effectLst/>
                <a:latin typeface="Times New Roman" pitchFamily="18" charset="0"/>
                <a:ea typeface="Times New Roman" pitchFamily="18" charset="0"/>
                <a:cs typeface="Times New Roman" pitchFamily="18" charset="0"/>
              </a:rPr>
              <a:t>cơ</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quan</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thi</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hành</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án</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chỉ</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có</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trách</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nhiệm</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trích</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lại</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khoản</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tiền</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thuê</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nhà</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trong</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thời</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hạn</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01 </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năm</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theo</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giá</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trung</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bình</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tại</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địa</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phương</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cho</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người</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phải</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thi</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hành</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án</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Trách</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nhiệm</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thuê</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nhà</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là</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của</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người</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phải</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thi</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hành</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án</a:t>
            </a:r>
            <a:r>
              <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t>
            </a:r>
            <a:endParaRPr kumimoji="0" lang="en-US" sz="2400" b="1" i="0" u="none" strike="noStrike" cap="none" normalizeH="0" baseline="0" dirty="0" smtClean="0">
              <a:ln>
                <a:noFill/>
              </a:ln>
              <a:solidFill>
                <a:srgbClr val="FF000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34E5D32-A066-4AAD-88F9-A12F1CCAD9CA}"/>
</file>

<file path=customXml/itemProps2.xml><?xml version="1.0" encoding="utf-8"?>
<ds:datastoreItem xmlns:ds="http://schemas.openxmlformats.org/officeDocument/2006/customXml" ds:itemID="{5371B48F-85FE-4435-8960-47F71ED36217}"/>
</file>

<file path=customXml/itemProps3.xml><?xml version="1.0" encoding="utf-8"?>
<ds:datastoreItem xmlns:ds="http://schemas.openxmlformats.org/officeDocument/2006/customXml" ds:itemID="{27F58830-AD57-4D78-B700-882E48BD4AA1}"/>
</file>

<file path=docProps/app.xml><?xml version="1.0" encoding="utf-8"?>
<Properties xmlns="http://schemas.openxmlformats.org/officeDocument/2006/extended-properties" xmlns:vt="http://schemas.openxmlformats.org/officeDocument/2006/docPropsVTypes">
  <Template/>
  <TotalTime>288</TotalTime>
  <Words>9735</Words>
  <Application>Microsoft Office PowerPoint</Application>
  <PresentationFormat>On-screen Show (4:3)</PresentationFormat>
  <Paragraphs>207</Paragraphs>
  <Slides>63</Slides>
  <Notes>0</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Office Theme</vt:lpstr>
      <vt:lpstr> Câu 1:  Tại khoản 2, khoản 3 Luật THADS 2014 người phải THA phải nộp ít nhất 1/50 khoản thu nộp ngân sách NN mới đủ điều kiện miễn, giảm. Theo khoản 2, khoản 3 Điều 61 Luật THADS sửa đổi, bổ sung năm 2014. Thực tế các đối tượng phải thi hành án không có tài sản, không nơi ở, sống lang thang…không đôn đốc thu được 1/50 thì không đủ điều kiện để xét miễn, giảm dẫn tới vụ việc tồn đọng, kéo dài. Như vậy, tính khả thi áp dụng khoản 2 Điều 61 trong trường hợp nêu trên như thế nào.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BK</dc:creator>
  <cp:lastModifiedBy>BK</cp:lastModifiedBy>
  <cp:revision>51</cp:revision>
  <dcterms:created xsi:type="dcterms:W3CDTF">2015-12-17T15:57:55Z</dcterms:created>
  <dcterms:modified xsi:type="dcterms:W3CDTF">2015-12-18T09:08:49Z</dcterms:modified>
</cp:coreProperties>
</file>